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342" r:id="rId2"/>
    <p:sldId id="307" r:id="rId3"/>
    <p:sldId id="343" r:id="rId4"/>
    <p:sldId id="311" r:id="rId5"/>
    <p:sldId id="298" r:id="rId6"/>
    <p:sldId id="312" r:id="rId7"/>
    <p:sldId id="344" r:id="rId8"/>
    <p:sldId id="345" r:id="rId9"/>
    <p:sldId id="272" r:id="rId10"/>
  </p:sldIdLst>
  <p:sldSz cx="15998825" cy="1599882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39">
          <p15:clr>
            <a:srgbClr val="A4A3A4"/>
          </p15:clr>
        </p15:guide>
        <p15:guide id="2" pos="662">
          <p15:clr>
            <a:srgbClr val="A4A3A4"/>
          </p15:clr>
        </p15:guide>
        <p15:guide id="3" orient="horz" pos="92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4" roundtripDataSignature="AMtx7miLcXLQA8FHi4nnbmnl8SkLqG2p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95C7"/>
    <a:srgbClr val="64BD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21" autoAdjust="0"/>
    <p:restoredTop sz="92118" autoAdjust="0"/>
  </p:normalViewPr>
  <p:slideViewPr>
    <p:cSldViewPr snapToGrid="0">
      <p:cViewPr varScale="1">
        <p:scale>
          <a:sx n="45" d="100"/>
          <a:sy n="45" d="100"/>
        </p:scale>
        <p:origin x="2406" y="30"/>
      </p:cViewPr>
      <p:guideLst>
        <p:guide orient="horz" pos="639"/>
        <p:guide pos="662"/>
        <p:guide orient="horz" pos="92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customschemas.google.com/relationships/presentationmetadata" Target="metadata"/><Relationship Id="rId5" Type="http://schemas.openxmlformats.org/officeDocument/2006/relationships/slide" Target="slides/slide4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345204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>
          <a:extLst>
            <a:ext uri="{FF2B5EF4-FFF2-40B4-BE49-F238E27FC236}">
              <a16:creationId xmlns:a16="http://schemas.microsoft.com/office/drawing/2014/main" id="{AAA80B42-A3B6-DB54-37F1-649EAADA9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>
            <a:extLst>
              <a:ext uri="{FF2B5EF4-FFF2-40B4-BE49-F238E27FC236}">
                <a16:creationId xmlns:a16="http://schemas.microsoft.com/office/drawing/2014/main" id="{216235C6-3BCD-B668-11ED-93B19D1F4E0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0" name="Google Shape;110;p4:notes">
            <a:extLst>
              <a:ext uri="{FF2B5EF4-FFF2-40B4-BE49-F238E27FC236}">
                <a16:creationId xmlns:a16="http://schemas.microsoft.com/office/drawing/2014/main" id="{E7626D32-F976-51C9-EEB4-B24132304E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i="0" u="sng"/>
              <a:t>ОФОРМЛЕНИЕ ПОСТА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i="1"/>
              <a:t>Базовый макет/с наложением темного градиента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/>
              <a:t>Название </a:t>
            </a:r>
            <a:r>
              <a:rPr lang="ru-RU" b="1"/>
              <a:t>рубрики</a:t>
            </a:r>
            <a:r>
              <a:rPr lang="ru-RU"/>
              <a:t> свободное (все буквы строчные). Регулируйте длину плашки. Допустимо использование без рубрики.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b="1"/>
              <a:t>Фото</a:t>
            </a:r>
            <a:r>
              <a:rPr lang="ru-RU"/>
              <a:t> может быть любым, но оно не должно препятствовать чтению текста.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/>
              <a:t>При необходимости фото можно редактировать, щелкнув по нему правой кнопкой мыши и выбрав: Формат рисунка/Рисунок/Настройки рисунка и Цвет рисунка.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/>
              <a:t>При необходимости </a:t>
            </a:r>
            <a:r>
              <a:rPr lang="ru-RU" b="1"/>
              <a:t>отрегулируйте прозрачность </a:t>
            </a:r>
            <a:r>
              <a:rPr lang="ru-RU"/>
              <a:t>наложенного градиента, щелкнув по нему правой кнопкой мыши и выбрав: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/>
              <a:t>Формат фигуры/Заливка/Прозрачность. Допустимо регулирование любых настроек (угол, прозрачность и тд)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/>
              <a:t>Для заголовка (в зависимости от количества слов) используйте только 2 размера кегля (77 и/или 105 пт).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/>
              <a:t>Нижняя граница текста всегда на одной линии.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/>
              <a:t>Выравнивание текста всегда по левому краю.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i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ru-RU" u="sng"/>
              <a:t>СОДЕРЖАНИЕ ПОСТА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ru-RU"/>
              <a:t>Напишите текст для плашки – кратко основной смысл поста. Предложение должно быть простым. </a:t>
            </a:r>
            <a:endParaRPr u="sng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ru-RU"/>
              <a:t>Размер текста на плашке – до 55 знаков.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ru-RU"/>
              <a:t>Карточка сопровождается текстом с подробностями по заявленной теме: 3 абзаца, 5-7 предложений. Последний абзац – тематическая цитата главы администрации муниципалитета (иного должностного лица). (при необходимости)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ru-RU"/>
              <a:t>Размер текста в посте – до 300 знаков. </a:t>
            </a:r>
            <a:endParaRPr u="sng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ru-RU"/>
              <a:t>Не забудьте про хештеги (!) – #темапоста #название ведомства #имя+фамилия главы ведомства</a:t>
            </a:r>
            <a:endParaRPr i="1" u="sng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i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i="1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i="1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i="1"/>
          </a:p>
        </p:txBody>
      </p:sp>
      <p:sp>
        <p:nvSpPr>
          <p:cNvPr id="111" name="Google Shape;111;p4:notes">
            <a:extLst>
              <a:ext uri="{FF2B5EF4-FFF2-40B4-BE49-F238E27FC236}">
                <a16:creationId xmlns:a16="http://schemas.microsoft.com/office/drawing/2014/main" id="{CCC194F1-6A97-284A-2831-FDA63C9401F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ru-RU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60524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0" u="sng" dirty="0"/>
              <a:t>ОФОРМЛЕНИЕ ПОСТА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Базовый макет/только светлый фон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Для текста (в зависимости от количества слов) используйте только 3 размера кегля (55 и/или 77 и/или 105 </a:t>
            </a:r>
            <a:r>
              <a:rPr lang="ru-RU" dirty="0" err="1"/>
              <a:t>пт</a:t>
            </a:r>
            <a:r>
              <a:rPr lang="ru-RU" dirty="0"/>
              <a:t>).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Выравнивание текста всегда по левому краю.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u="sng" dirty="0"/>
              <a:t>СОДЕРЖАНИЕ ПОСТА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Напишите текст слайда.</a:t>
            </a:r>
            <a: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  <a:t/>
            </a:r>
            <a:b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</a:b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Допустимое количество знаков – 150 знаков.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15397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>
          <a:extLst>
            <a:ext uri="{FF2B5EF4-FFF2-40B4-BE49-F238E27FC236}">
              <a16:creationId xmlns:a16="http://schemas.microsoft.com/office/drawing/2014/main" id="{0B97B7B6-6F25-B9E1-3EC4-5CEE9FD25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>
            <a:extLst>
              <a:ext uri="{FF2B5EF4-FFF2-40B4-BE49-F238E27FC236}">
                <a16:creationId xmlns:a16="http://schemas.microsoft.com/office/drawing/2014/main" id="{3DFB6AD9-3E8C-CE6B-D37C-B27D6D7EC9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>
            <a:extLst>
              <a:ext uri="{FF2B5EF4-FFF2-40B4-BE49-F238E27FC236}">
                <a16:creationId xmlns:a16="http://schemas.microsoft.com/office/drawing/2014/main" id="{381078D6-A342-AD83-8165-D972E106B2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0" u="sng" dirty="0"/>
              <a:t>ОФОРМЛЕНИЕ ПОСТА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Базовый макет/только светлый фон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Для текста (в зависимости от количества слов) используйте только 3 размера кегля (55 и/или 77 и/или 105 </a:t>
            </a:r>
            <a:r>
              <a:rPr lang="ru-RU" dirty="0" err="1"/>
              <a:t>пт</a:t>
            </a:r>
            <a:r>
              <a:rPr lang="ru-RU" dirty="0"/>
              <a:t>).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Выравнивание текста всегда по левому краю.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u="sng" dirty="0"/>
              <a:t>СОДЕРЖАНИЕ ПОСТА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Напишите текст слайда.</a:t>
            </a:r>
            <a: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  <a:t/>
            </a:r>
            <a:b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</a:b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Допустимое количество знаков – 150 знаков.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>
            <a:extLst>
              <a:ext uri="{FF2B5EF4-FFF2-40B4-BE49-F238E27FC236}">
                <a16:creationId xmlns:a16="http://schemas.microsoft.com/office/drawing/2014/main" id="{CA55608A-C4BF-F670-2728-895122CCFFB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62698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>
          <a:extLst>
            <a:ext uri="{FF2B5EF4-FFF2-40B4-BE49-F238E27FC236}">
              <a16:creationId xmlns:a16="http://schemas.microsoft.com/office/drawing/2014/main" id="{AE986EF7-DE78-F420-A89B-A5453DE02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>
            <a:extLst>
              <a:ext uri="{FF2B5EF4-FFF2-40B4-BE49-F238E27FC236}">
                <a16:creationId xmlns:a16="http://schemas.microsoft.com/office/drawing/2014/main" id="{BE1C9B66-61B5-CADD-2D2F-76B95DDBD4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>
            <a:extLst>
              <a:ext uri="{FF2B5EF4-FFF2-40B4-BE49-F238E27FC236}">
                <a16:creationId xmlns:a16="http://schemas.microsoft.com/office/drawing/2014/main" id="{6AAB351D-6324-A0FB-3DE0-D1340BB60E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0" u="sng" dirty="0"/>
              <a:t>ОФОРМЛЕНИЕ ПОСТА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Базовый макет/только светлый фон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Для текста (в зависимости от количества слов) используйте только 3 размера кегля (55 и/или 77 и/или 105 </a:t>
            </a:r>
            <a:r>
              <a:rPr lang="ru-RU" dirty="0" err="1"/>
              <a:t>пт</a:t>
            </a:r>
            <a:r>
              <a:rPr lang="ru-RU" dirty="0"/>
              <a:t>).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Выравнивание текста всегда по левому краю.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u="sng" dirty="0"/>
              <a:t>СОДЕРЖАНИЕ ПОСТА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Напишите текст слайда.</a:t>
            </a:r>
            <a: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  <a:t/>
            </a:r>
            <a:b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</a:b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Допустимое количество знаков – 150 знаков.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>
            <a:extLst>
              <a:ext uri="{FF2B5EF4-FFF2-40B4-BE49-F238E27FC236}">
                <a16:creationId xmlns:a16="http://schemas.microsoft.com/office/drawing/2014/main" id="{3371D2D9-3EAE-D9EC-1FAE-821E09F2DF4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3731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0" u="sng" dirty="0"/>
              <a:t>ОФОРМЛЕНИЕ ПОСТА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Базовый макет/только светлый фон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Для текста (в зависимости от количества слов) используйте только 3 размера кегля (55 и/или 77 и/или 105 </a:t>
            </a:r>
            <a:r>
              <a:rPr lang="ru-RU" dirty="0" err="1"/>
              <a:t>пт</a:t>
            </a:r>
            <a:r>
              <a:rPr lang="ru-RU" dirty="0"/>
              <a:t>).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Выравнивание текста всегда по левому краю.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u="sng" dirty="0"/>
              <a:t>СОДЕРЖАНИЕ ПОСТА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Напишите текст слайда.</a:t>
            </a:r>
            <a: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  <a:t/>
            </a:r>
            <a:b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</a:b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Допустимое количество знаков – 150 знаков.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2396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>
          <a:extLst>
            <a:ext uri="{FF2B5EF4-FFF2-40B4-BE49-F238E27FC236}">
              <a16:creationId xmlns:a16="http://schemas.microsoft.com/office/drawing/2014/main" id="{218184FD-F3E5-25E8-A3D1-C94EC92C9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>
            <a:extLst>
              <a:ext uri="{FF2B5EF4-FFF2-40B4-BE49-F238E27FC236}">
                <a16:creationId xmlns:a16="http://schemas.microsoft.com/office/drawing/2014/main" id="{9A0EE7EE-14A9-4932-18DF-94EE6BD038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>
            <a:extLst>
              <a:ext uri="{FF2B5EF4-FFF2-40B4-BE49-F238E27FC236}">
                <a16:creationId xmlns:a16="http://schemas.microsoft.com/office/drawing/2014/main" id="{9E44C33D-556D-189C-40BB-2EC30F52974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0" u="sng" dirty="0"/>
              <a:t>ОФОРМЛЕНИЕ ПОСТА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Базовый макет/только светлый фон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Для текста (в зависимости от количества слов) используйте только 3 размера кегля (55 и/или 77 и/или 105 </a:t>
            </a:r>
            <a:r>
              <a:rPr lang="ru-RU" dirty="0" err="1"/>
              <a:t>пт</a:t>
            </a:r>
            <a:r>
              <a:rPr lang="ru-RU" dirty="0"/>
              <a:t>).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Выравнивание текста всегда по левому краю.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u="sng" dirty="0"/>
              <a:t>СОДЕРЖАНИЕ ПОСТА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Напишите текст слайда.</a:t>
            </a:r>
            <a: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  <a:t/>
            </a:r>
            <a:b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</a:b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Допустимое количество знаков – 150 знаков.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>
            <a:extLst>
              <a:ext uri="{FF2B5EF4-FFF2-40B4-BE49-F238E27FC236}">
                <a16:creationId xmlns:a16="http://schemas.microsoft.com/office/drawing/2014/main" id="{9DEA852A-EA78-8CC2-266B-54D11BD14E4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52683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>
          <a:extLst>
            <a:ext uri="{FF2B5EF4-FFF2-40B4-BE49-F238E27FC236}">
              <a16:creationId xmlns:a16="http://schemas.microsoft.com/office/drawing/2014/main" id="{A1B5C709-2D88-503B-664F-A0743CA6F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>
            <a:extLst>
              <a:ext uri="{FF2B5EF4-FFF2-40B4-BE49-F238E27FC236}">
                <a16:creationId xmlns:a16="http://schemas.microsoft.com/office/drawing/2014/main" id="{838DB8CC-0D91-47B0-2D49-6F00793D17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>
            <a:extLst>
              <a:ext uri="{FF2B5EF4-FFF2-40B4-BE49-F238E27FC236}">
                <a16:creationId xmlns:a16="http://schemas.microsoft.com/office/drawing/2014/main" id="{63BDAD09-BAE7-041C-0F38-C28D9B6AC6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0" u="sng" dirty="0"/>
              <a:t>ОФОРМЛЕНИЕ ПОСТА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Базовый макет/только светлый фон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Для текста (в зависимости от количества слов) используйте только 3 размера кегля (55 и/или 77 и/или 105 </a:t>
            </a:r>
            <a:r>
              <a:rPr lang="ru-RU" dirty="0" err="1"/>
              <a:t>пт</a:t>
            </a:r>
            <a:r>
              <a:rPr lang="ru-RU" dirty="0"/>
              <a:t>).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Выравнивание текста всегда по левому краю.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u="sng" dirty="0"/>
              <a:t>СОДЕРЖАНИЕ ПОСТА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Напишите текст слайда.</a:t>
            </a:r>
            <a: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  <a:t/>
            </a:r>
            <a:b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</a:b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Допустимое количество знаков – 150 знаков.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>
            <a:extLst>
              <a:ext uri="{FF2B5EF4-FFF2-40B4-BE49-F238E27FC236}">
                <a16:creationId xmlns:a16="http://schemas.microsoft.com/office/drawing/2014/main" id="{E411F2CF-90CC-5372-4FD4-D8FE2E282FA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57091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>
          <a:extLst>
            <a:ext uri="{FF2B5EF4-FFF2-40B4-BE49-F238E27FC236}">
              <a16:creationId xmlns:a16="http://schemas.microsoft.com/office/drawing/2014/main" id="{D35512D1-B1E3-8CAD-DDE6-CA6E9A87D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>
            <a:extLst>
              <a:ext uri="{FF2B5EF4-FFF2-40B4-BE49-F238E27FC236}">
                <a16:creationId xmlns:a16="http://schemas.microsoft.com/office/drawing/2014/main" id="{1A1C2D75-D759-6BAD-943B-A55342714F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>
            <a:extLst>
              <a:ext uri="{FF2B5EF4-FFF2-40B4-BE49-F238E27FC236}">
                <a16:creationId xmlns:a16="http://schemas.microsoft.com/office/drawing/2014/main" id="{D94AF0A5-FAA9-B6A4-A57E-AD18C38A42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0" u="sng" dirty="0"/>
              <a:t>ОФОРМЛЕНИЕ ПОСТА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/>
              <a:t>Базовый макет/только светлый фон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dirty="0"/>
              <a:t>Для текста (в зависимости от количества слов) используйте только 3 размера кегля (55 и/или 77 и/или 105 </a:t>
            </a:r>
            <a:r>
              <a:rPr lang="ru-RU" dirty="0" err="1"/>
              <a:t>пт</a:t>
            </a:r>
            <a:r>
              <a:rPr lang="ru-RU" dirty="0"/>
              <a:t>).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Выравнивание текста всегда по левому краю.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u="sng" dirty="0"/>
              <a:t>СОДЕРЖАНИЕ ПОСТА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Напишите текст слайда.</a:t>
            </a:r>
            <a: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  <a:t/>
            </a:r>
            <a:br>
              <a:rPr lang="ru-RU" sz="1200" b="0" strike="noStrike" spc="-1" dirty="0">
                <a:solidFill>
                  <a:schemeClr val="dk1"/>
                </a:solidFill>
                <a:latin typeface="Arial"/>
                <a:ea typeface="Calibri"/>
              </a:rPr>
            </a:b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Допустимое количество знаков – 150 знаков.</a:t>
            </a: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>
            <a:extLst>
              <a:ext uri="{FF2B5EF4-FFF2-40B4-BE49-F238E27FC236}">
                <a16:creationId xmlns:a16="http://schemas.microsoft.com/office/drawing/2014/main" id="{080E0FC2-BBC3-A4B0-84DC-1224C4BCB59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899141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u="sng" dirty="0"/>
              <a:t>СОДЕРЖАНИЕ ПОСТА</a:t>
            </a:r>
            <a:r>
              <a:rPr lang="ru-RU" sz="1200" b="0" u="sng" strike="noStrike" spc="0" dirty="0">
                <a:solidFill>
                  <a:schemeClr val="dk1"/>
                </a:solidFill>
                <a:latin typeface="Calibri"/>
              </a:rPr>
              <a:t/>
            </a:r>
            <a:br>
              <a:rPr lang="ru-RU" sz="1200" b="0" u="sng" strike="noStrike" spc="0" dirty="0">
                <a:solidFill>
                  <a:schemeClr val="dk1"/>
                </a:solidFill>
                <a:latin typeface="Calibri"/>
              </a:rPr>
            </a:b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Напишите призыв к действию </a:t>
            </a:r>
            <a:r>
              <a:rPr lang="ru-RU" sz="12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call</a:t>
            </a: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lang="ru-RU" sz="12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to</a:t>
            </a: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lang="ru-RU" sz="1200" b="0" strike="noStrike" spc="-1" dirty="0" err="1">
                <a:solidFill>
                  <a:srgbClr val="000000"/>
                </a:solidFill>
                <a:latin typeface="Calibri"/>
                <a:ea typeface="Calibri"/>
              </a:rPr>
              <a:t>action</a:t>
            </a:r>
            <a:r>
              <a:rPr lang="ru-RU" sz="12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) – до 40 знаков.</a:t>
            </a:r>
            <a:endParaRPr lang="ru-RU" sz="1200" b="0" strike="noStrike" spc="-1" dirty="0">
              <a:latin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5919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ctrTitle"/>
          </p:nvPr>
        </p:nvSpPr>
        <p:spPr>
          <a:xfrm>
            <a:off x="1199912" y="2618328"/>
            <a:ext cx="13599001" cy="5569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98"/>
              <a:buFont typeface="Verdana"/>
              <a:buNone/>
              <a:defRPr sz="1049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ubTitle" idx="1"/>
          </p:nvPr>
        </p:nvSpPr>
        <p:spPr>
          <a:xfrm>
            <a:off x="1999853" y="8403088"/>
            <a:ext cx="11999119" cy="3862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199"/>
              <a:buNone/>
              <a:defRPr sz="4199"/>
            </a:lvl1pPr>
            <a:lvl2pPr lvl="1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None/>
              <a:defRPr sz="3499"/>
            </a:lvl2pPr>
            <a:lvl3pPr lvl="2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None/>
              <a:defRPr sz="3149"/>
            </a:lvl3pPr>
            <a:lvl4pPr lvl="3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4pPr>
            <a:lvl5pPr lvl="4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5pPr>
            <a:lvl6pPr lvl="5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6pPr>
            <a:lvl7pPr lvl="6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7pPr>
            <a:lvl8pPr lvl="7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8pPr>
            <a:lvl9pPr lvl="8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 rot="5400000">
            <a:off x="6394900" y="5906048"/>
            <a:ext cx="13558265" cy="3449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 rot="5400000">
            <a:off x="-604585" y="2556294"/>
            <a:ext cx="13558265" cy="10149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1091587" y="3988600"/>
            <a:ext cx="13798987" cy="6655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98"/>
              <a:buFont typeface="Verdana"/>
              <a:buNone/>
              <a:defRPr sz="1049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1091587" y="10706626"/>
            <a:ext cx="13798987" cy="3499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199"/>
              <a:buNone/>
              <a:defRPr sz="4199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3499"/>
              <a:buNone/>
              <a:defRPr sz="3499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3149"/>
              <a:buNone/>
              <a:defRPr sz="3149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1099919" y="4258947"/>
            <a:ext cx="6799501" cy="1015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8099405" y="4258947"/>
            <a:ext cx="6799501" cy="1015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1102003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102005" y="3921935"/>
            <a:ext cx="6768252" cy="1922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199"/>
              <a:buNone/>
              <a:defRPr sz="4199" b="1"/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None/>
              <a:defRPr sz="3499" b="1"/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None/>
              <a:defRPr sz="3149" b="1"/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1102005" y="5844015"/>
            <a:ext cx="6768252" cy="8595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8099406" y="3921935"/>
            <a:ext cx="6801584" cy="1922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199"/>
              <a:buNone/>
              <a:defRPr sz="4199" b="1"/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None/>
              <a:defRPr sz="3499" b="1"/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None/>
              <a:defRPr sz="3149" b="1"/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8099406" y="5844015"/>
            <a:ext cx="6801584" cy="8595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1102003" y="1066588"/>
            <a:ext cx="5160037" cy="3733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Font typeface="Verdana"/>
              <a:buNone/>
              <a:defRPr sz="5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6801585" y="2303538"/>
            <a:ext cx="8099405" cy="1136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84136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5599"/>
              <a:buChar char="•"/>
              <a:defRPr sz="5599"/>
            </a:lvl1pPr>
            <a:lvl2pPr marL="914400" lvl="1" indent="-5396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899"/>
              <a:buChar char="•"/>
              <a:defRPr sz="4899"/>
            </a:lvl2pPr>
            <a:lvl3pPr marL="1371600" lvl="2" indent="-49523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199"/>
              <a:buChar char="•"/>
              <a:defRPr sz="4199"/>
            </a:lvl3pPr>
            <a:lvl4pPr marL="1828800" lvl="3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4pPr>
            <a:lvl5pPr marL="2286000" lvl="4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5pPr>
            <a:lvl6pPr marL="2743200" lvl="5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6pPr>
            <a:lvl7pPr marL="3200400" lvl="6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7pPr>
            <a:lvl8pPr marL="3657600" lvl="7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8pPr>
            <a:lvl9pPr marL="4114800" lvl="8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2"/>
          </p:nvPr>
        </p:nvSpPr>
        <p:spPr>
          <a:xfrm>
            <a:off x="1102003" y="4799647"/>
            <a:ext cx="5160037" cy="8891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450"/>
              <a:buNone/>
              <a:defRPr sz="2450"/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1102003" y="1066588"/>
            <a:ext cx="5160037" cy="3733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Font typeface="Verdana"/>
              <a:buNone/>
              <a:defRPr sz="5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>
            <a:spLocks noGrp="1"/>
          </p:cNvSpPr>
          <p:nvPr>
            <p:ph type="pic" idx="2"/>
          </p:nvPr>
        </p:nvSpPr>
        <p:spPr>
          <a:xfrm>
            <a:off x="6801585" y="2303538"/>
            <a:ext cx="8099405" cy="1136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5599"/>
              <a:buFont typeface="Arial"/>
              <a:buNone/>
              <a:defRPr sz="55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899"/>
              <a:buFont typeface="Arial"/>
              <a:buNone/>
              <a:defRPr sz="48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199"/>
              <a:buFont typeface="Arial"/>
              <a:buNone/>
              <a:defRPr sz="41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1102003" y="4799647"/>
            <a:ext cx="5160037" cy="8891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450"/>
              <a:buNone/>
              <a:defRPr sz="2450"/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 rot="5400000">
            <a:off x="2923859" y="2435007"/>
            <a:ext cx="10151107" cy="13798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99"/>
              <a:buFont typeface="Verdana"/>
              <a:buNone/>
              <a:defRPr sz="76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099919" y="4258947"/>
            <a:ext cx="13798987" cy="1015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539686" algn="l" rtl="0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899"/>
              <a:buFont typeface="Arial"/>
              <a:buChar char="•"/>
              <a:defRPr sz="48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95236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199"/>
              <a:buFont typeface="Arial"/>
              <a:buChar char="•"/>
              <a:defRPr sz="41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450786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Char char="•"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428561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sz="314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428561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sz="314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428561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sz="314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428561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sz="314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428561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sz="314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428561" algn="l" rtl="0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sz="314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3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>
          <a:extLst>
            <a:ext uri="{FF2B5EF4-FFF2-40B4-BE49-F238E27FC236}">
              <a16:creationId xmlns:a16="http://schemas.microsoft.com/office/drawing/2014/main" id="{05A92D6D-F7C1-1E21-79FD-FB709D143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CAB913B-7523-6342-5A12-AAC78F2737E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7" t="-3493" r="-147" b="-1258"/>
          <a:stretch/>
        </p:blipFill>
        <p:spPr>
          <a:xfrm>
            <a:off x="-11757" y="-560098"/>
            <a:ext cx="16034096" cy="16795777"/>
          </a:xfrm>
          <a:prstGeom prst="rect">
            <a:avLst/>
          </a:prstGeom>
        </p:spPr>
      </p:pic>
      <p:sp>
        <p:nvSpPr>
          <p:cNvPr id="12" name="Google Shape;137;p14">
            <a:extLst>
              <a:ext uri="{FF2B5EF4-FFF2-40B4-BE49-F238E27FC236}">
                <a16:creationId xmlns:a16="http://schemas.microsoft.com/office/drawing/2014/main" id="{D0B73605-3C1C-AAF9-5E24-653A891E0230}"/>
              </a:ext>
            </a:extLst>
          </p:cNvPr>
          <p:cNvSpPr/>
          <p:nvPr/>
        </p:nvSpPr>
        <p:spPr>
          <a:xfrm>
            <a:off x="-11758" y="533398"/>
            <a:ext cx="16022340" cy="15560041"/>
          </a:xfrm>
          <a:prstGeom prst="rect">
            <a:avLst/>
          </a:prstGeom>
          <a:gradFill>
            <a:gsLst>
              <a:gs pos="27000">
                <a:schemeClr val="tx1">
                  <a:alpha val="65000"/>
                </a:schemeClr>
              </a:gs>
              <a:gs pos="59000">
                <a:srgbClr val="FFFFFF">
                  <a:alpha val="0"/>
                  <a:lumMod val="65000"/>
                </a:srgbClr>
              </a:gs>
              <a:gs pos="100000">
                <a:srgbClr val="FFFFFF">
                  <a:alpha val="0"/>
                </a:srgbClr>
              </a:gs>
            </a:gsLst>
            <a:lin ang="156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66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4">
            <a:extLst>
              <a:ext uri="{FF2B5EF4-FFF2-40B4-BE49-F238E27FC236}">
                <a16:creationId xmlns:a16="http://schemas.microsoft.com/office/drawing/2014/main" id="{3DDEFD29-D72F-48F7-106A-AA32CFA1C89A}"/>
              </a:ext>
            </a:extLst>
          </p:cNvPr>
          <p:cNvSpPr/>
          <p:nvPr/>
        </p:nvSpPr>
        <p:spPr>
          <a:xfrm>
            <a:off x="910254" y="11411767"/>
            <a:ext cx="1451391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r>
              <a:rPr lang="ru-RU" sz="72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</a:rPr>
              <a:t>Как получить путевку </a:t>
            </a:r>
            <a:br>
              <a:rPr lang="ru-RU" sz="72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</a:rPr>
            </a:br>
            <a:r>
              <a:rPr lang="ru-RU" sz="72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</a:rPr>
              <a:t>в детский лагерь</a:t>
            </a:r>
            <a:br>
              <a:rPr lang="ru-RU" sz="72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</a:rPr>
            </a:br>
            <a:r>
              <a:rPr lang="ru-RU" sz="72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</a:rPr>
              <a:t>или санаторий</a:t>
            </a:r>
            <a:endParaRPr lang="ru-RU" sz="72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Google Shape;98;p6">
            <a:extLst>
              <a:ext uri="{FF2B5EF4-FFF2-40B4-BE49-F238E27FC236}">
                <a16:creationId xmlns:a16="http://schemas.microsoft.com/office/drawing/2014/main" id="{DED4D6C2-A5ED-9209-7FAC-CA1C93030B02}"/>
              </a:ext>
            </a:extLst>
          </p:cNvPr>
          <p:cNvSpPr/>
          <p:nvPr/>
        </p:nvSpPr>
        <p:spPr>
          <a:xfrm>
            <a:off x="14826005" y="14803439"/>
            <a:ext cx="1196334" cy="1196334"/>
          </a:xfrm>
          <a:prstGeom prst="rect">
            <a:avLst/>
          </a:prstGeom>
          <a:gradFill>
            <a:gsLst>
              <a:gs pos="0">
                <a:schemeClr val="accent1"/>
              </a:gs>
              <a:gs pos="80000">
                <a:schemeClr val="accent2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91;p2">
            <a:extLst>
              <a:ext uri="{FF2B5EF4-FFF2-40B4-BE49-F238E27FC236}">
                <a16:creationId xmlns:a16="http://schemas.microsoft.com/office/drawing/2014/main" id="{E77282AC-AA26-936C-593E-F342313B7832}"/>
              </a:ext>
            </a:extLst>
          </p:cNvPr>
          <p:cNvSpPr txBox="1"/>
          <p:nvPr/>
        </p:nvSpPr>
        <p:spPr>
          <a:xfrm>
            <a:off x="1016068" y="15221420"/>
            <a:ext cx="3148589" cy="477013"/>
          </a:xfrm>
          <a:prstGeom prst="rect">
            <a:avLst/>
          </a:prstGeom>
          <a:noFill/>
          <a:ln>
            <a:noFill/>
          </a:ln>
        </p:spPr>
        <p:txBody>
          <a:bodyPr spcFirstLastPara="1" wrap="non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lang="en-US" sz="2500" b="0" i="0" u="none" strike="noStrike" cap="none" dirty="0">
                <a:solidFill>
                  <a:schemeClr val="bg1">
                    <a:alpha val="5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minobr.donland.ru</a:t>
            </a:r>
          </a:p>
        </p:txBody>
      </p:sp>
      <p:pic>
        <p:nvPicPr>
          <p:cNvPr id="7" name="Google Shape;113;p3">
            <a:extLst>
              <a:ext uri="{FF2B5EF4-FFF2-40B4-BE49-F238E27FC236}">
                <a16:creationId xmlns:a16="http://schemas.microsoft.com/office/drawing/2014/main" id="{8A3FE42F-9196-24FE-B4D9-796BB2173D26}"/>
              </a:ext>
            </a:extLst>
          </p:cNvPr>
          <p:cNvPicPr preferRelativeResize="0"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826231" y="11621374"/>
            <a:ext cx="2069440" cy="31405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6270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C07C5FA5-418E-4EA3-B8E7-F6907B313DD9}"/>
              </a:ext>
            </a:extLst>
          </p:cNvPr>
          <p:cNvGrpSpPr/>
          <p:nvPr/>
        </p:nvGrpSpPr>
        <p:grpSpPr>
          <a:xfrm>
            <a:off x="-2" y="-2"/>
            <a:ext cx="16022341" cy="15999775"/>
            <a:chOff x="-2" y="-2"/>
            <a:chExt cx="16022341" cy="15999775"/>
          </a:xfrm>
        </p:grpSpPr>
        <p:grpSp>
          <p:nvGrpSpPr>
            <p:cNvPr id="14" name="Группа 13">
              <a:extLst>
                <a:ext uri="{FF2B5EF4-FFF2-40B4-BE49-F238E27FC236}">
                  <a16:creationId xmlns:a16="http://schemas.microsoft.com/office/drawing/2014/main" id="{967CC249-1383-4E45-B1D8-FFCFEB06157C}"/>
                </a:ext>
              </a:extLst>
            </p:cNvPr>
            <p:cNvGrpSpPr/>
            <p:nvPr/>
          </p:nvGrpSpPr>
          <p:grpSpPr>
            <a:xfrm>
              <a:off x="-2" y="-2"/>
              <a:ext cx="15998827" cy="15998827"/>
              <a:chOff x="-2" y="-2"/>
              <a:chExt cx="15998827" cy="15998827"/>
            </a:xfrm>
          </p:grpSpPr>
          <p:sp>
            <p:nvSpPr>
              <p:cNvPr id="17" name="Google Shape;89;p1">
                <a:extLst>
                  <a:ext uri="{FF2B5EF4-FFF2-40B4-BE49-F238E27FC236}">
                    <a16:creationId xmlns:a16="http://schemas.microsoft.com/office/drawing/2014/main" id="{2F205690-485E-45C4-BCA8-7CF845D04BB7}"/>
                  </a:ext>
                </a:extLst>
              </p:cNvPr>
              <p:cNvSpPr/>
              <p:nvPr/>
            </p:nvSpPr>
            <p:spPr>
              <a:xfrm>
                <a:off x="-2" y="-2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pic>
            <p:nvPicPr>
              <p:cNvPr id="21" name="Google Shape;113;p3">
                <a:extLst>
                  <a:ext uri="{FF2B5EF4-FFF2-40B4-BE49-F238E27FC236}">
                    <a16:creationId xmlns:a16="http://schemas.microsoft.com/office/drawing/2014/main" id="{42392FC1-ED6A-4484-AA66-38323408CD29}"/>
                  </a:ext>
                </a:extLst>
              </p:cNvPr>
              <p:cNvPicPr preferRelativeResize="0"/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2826231" y="11621374"/>
                <a:ext cx="2069440" cy="314057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5" name="Google Shape;93;p2">
              <a:extLst>
                <a:ext uri="{FF2B5EF4-FFF2-40B4-BE49-F238E27FC236}">
                  <a16:creationId xmlns:a16="http://schemas.microsoft.com/office/drawing/2014/main" id="{EF3D60FA-175D-4BAF-A7FE-B0A1DDAAA8D3}"/>
                </a:ext>
              </a:extLst>
            </p:cNvPr>
            <p:cNvSpPr/>
            <p:nvPr/>
          </p:nvSpPr>
          <p:spPr>
            <a:xfrm>
              <a:off x="14826005" y="14803439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91;p2">
              <a:extLst>
                <a:ext uri="{FF2B5EF4-FFF2-40B4-BE49-F238E27FC236}">
                  <a16:creationId xmlns:a16="http://schemas.microsoft.com/office/drawing/2014/main" id="{6EE6A5E9-9241-4DC2-9DCB-337A7DB07D8C}"/>
                </a:ext>
              </a:extLst>
            </p:cNvPr>
            <p:cNvSpPr txBox="1"/>
            <p:nvPr/>
          </p:nvSpPr>
          <p:spPr>
            <a:xfrm>
              <a:off x="1016068" y="15221420"/>
              <a:ext cx="3175839" cy="4770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25" tIns="45700" rIns="91425" bIns="45700" anchor="b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 dirty="0">
                  <a:solidFill>
                    <a:schemeClr val="bg2">
                      <a:alpha val="50000"/>
                    </a:schemeClr>
                  </a:solidFill>
                  <a:latin typeface="Verdana"/>
                  <a:ea typeface="Verdana"/>
                  <a:cs typeface="Verdana"/>
                  <a:sym typeface="Verdana"/>
                </a:rPr>
                <a:t>minobr.donland.ru</a:t>
              </a:r>
              <a:endParaRPr sz="2500" b="0" i="0" u="none" strike="noStrike" cap="none" dirty="0">
                <a:solidFill>
                  <a:schemeClr val="bg2">
                    <a:alpha val="50000"/>
                  </a:schemeClr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90" name="Google Shape;90;p1"/>
          <p:cNvSpPr/>
          <p:nvPr/>
        </p:nvSpPr>
        <p:spPr>
          <a:xfrm>
            <a:off x="910562" y="779831"/>
            <a:ext cx="14021798" cy="415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ru-RU" sz="66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Детский лагерь должен </a:t>
            </a:r>
            <a:r>
              <a:rPr lang="ru-RU" sz="6600" b="1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состоять в реестре лагерей </a:t>
            </a:r>
            <a:r>
              <a:rPr lang="ru-RU" sz="66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или </a:t>
            </a:r>
            <a:r>
              <a:rPr lang="ru-RU" sz="6600" b="1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перечне санаторно-курортных учреждений</a:t>
            </a:r>
          </a:p>
        </p:txBody>
      </p:sp>
      <p:sp>
        <p:nvSpPr>
          <p:cNvPr id="6" name="Google Shape;90;p1">
            <a:extLst>
              <a:ext uri="{FF2B5EF4-FFF2-40B4-BE49-F238E27FC236}">
                <a16:creationId xmlns:a16="http://schemas.microsoft.com/office/drawing/2014/main" id="{1230A9B5-CFC4-47BD-9AE3-1C1765461552}"/>
              </a:ext>
            </a:extLst>
          </p:cNvPr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sz="55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" name="Google Shape;90;p1">
            <a:extLst>
              <a:ext uri="{FF2B5EF4-FFF2-40B4-BE49-F238E27FC236}">
                <a16:creationId xmlns:a16="http://schemas.microsoft.com/office/drawing/2014/main" id="{1230A9B5-CFC4-47BD-9AE3-1C1765461552}"/>
              </a:ext>
            </a:extLst>
          </p:cNvPr>
          <p:cNvSpPr/>
          <p:nvPr/>
        </p:nvSpPr>
        <p:spPr>
          <a:xfrm>
            <a:off x="910562" y="5205960"/>
            <a:ext cx="14374132" cy="9884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В каждом субъекте РФ ведется реестр лагерей – это перечень действующих лагерей, которые имеют все необходимые разрешения для работы. </a:t>
            </a:r>
          </a:p>
          <a:p>
            <a:pPr lvl="0">
              <a:spcAft>
                <a:spcPts val="1800"/>
              </a:spcAft>
            </a:pPr>
            <a:r>
              <a:rPr lang="ru-RU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</a:p>
          <a:p>
            <a:pPr lvl="0">
              <a:spcAft>
                <a:spcPts val="1800"/>
              </a:spcAft>
            </a:pP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Ознакомиться с реестром </a:t>
            </a:r>
            <a:r>
              <a:rPr lang="ru-RU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лагерей Ростовской области можно </a:t>
            </a: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на сайте уполномоченного органа</a:t>
            </a:r>
            <a:br>
              <a:rPr lang="ru-RU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в сфере детского отдыха субъекта,</a:t>
            </a:r>
            <a:b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4800" dirty="0">
                <a:latin typeface="Verdana" pitchFamily="34" charset="0"/>
                <a:ea typeface="Verdana" pitchFamily="34" charset="0"/>
                <a:cs typeface="Verdana" pitchFamily="34" charset="0"/>
              </a:rPr>
              <a:t>где планируется отдых.</a:t>
            </a:r>
          </a:p>
          <a:p>
            <a:pPr lvl="0">
              <a:spcAft>
                <a:spcPts val="1800"/>
              </a:spcAft>
            </a:pPr>
            <a:r>
              <a:rPr lang="ru-RU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    </a:t>
            </a:r>
          </a:p>
          <a:p>
            <a:pPr lvl="0">
              <a:spcAft>
                <a:spcPts val="1000"/>
              </a:spcAft>
            </a:pPr>
            <a:r>
              <a:rPr lang="ru-RU" sz="48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Verdana"/>
              </a:rPr>
              <a:t>Перечень</a:t>
            </a:r>
            <a:r>
              <a:rPr lang="ru-RU" sz="48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Verdana"/>
              </a:rPr>
              <a:t> размещен на сайте</a:t>
            </a:r>
            <a:br>
              <a:rPr lang="ru-RU" sz="48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Verdana"/>
              </a:rPr>
            </a:br>
            <a:r>
              <a:rPr lang="ru-RU" sz="48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Verdana"/>
              </a:rPr>
              <a:t>минобразования Ростовской области</a:t>
            </a:r>
            <a:endParaRPr lang="ru-RU" sz="48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82060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>
          <a:extLst>
            <a:ext uri="{FF2B5EF4-FFF2-40B4-BE49-F238E27FC236}">
              <a16:creationId xmlns:a16="http://schemas.microsoft.com/office/drawing/2014/main" id="{AD6E7D3A-9B9D-5DAA-6EA5-77D9D42B5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A70D2F49-077C-B169-E1B2-0CC85D297EB3}"/>
              </a:ext>
            </a:extLst>
          </p:cNvPr>
          <p:cNvGrpSpPr/>
          <p:nvPr/>
        </p:nvGrpSpPr>
        <p:grpSpPr>
          <a:xfrm>
            <a:off x="50653" y="-950"/>
            <a:ext cx="16022341" cy="15999775"/>
            <a:chOff x="-2" y="-2"/>
            <a:chExt cx="16022341" cy="15999775"/>
          </a:xfrm>
        </p:grpSpPr>
        <p:grpSp>
          <p:nvGrpSpPr>
            <p:cNvPr id="14" name="Группа 13">
              <a:extLst>
                <a:ext uri="{FF2B5EF4-FFF2-40B4-BE49-F238E27FC236}">
                  <a16:creationId xmlns:a16="http://schemas.microsoft.com/office/drawing/2014/main" id="{FB8D82D4-B0D4-35D2-6F70-E8AB5D822D0B}"/>
                </a:ext>
              </a:extLst>
            </p:cNvPr>
            <p:cNvGrpSpPr/>
            <p:nvPr/>
          </p:nvGrpSpPr>
          <p:grpSpPr>
            <a:xfrm>
              <a:off x="-2" y="-2"/>
              <a:ext cx="15998827" cy="15998827"/>
              <a:chOff x="-2" y="-2"/>
              <a:chExt cx="15998827" cy="15998827"/>
            </a:xfrm>
          </p:grpSpPr>
          <p:sp>
            <p:nvSpPr>
              <p:cNvPr id="17" name="Google Shape;89;p1">
                <a:extLst>
                  <a:ext uri="{FF2B5EF4-FFF2-40B4-BE49-F238E27FC236}">
                    <a16:creationId xmlns:a16="http://schemas.microsoft.com/office/drawing/2014/main" id="{FE8235F1-2072-31B9-FDF2-F3DEED0935EA}"/>
                  </a:ext>
                </a:extLst>
              </p:cNvPr>
              <p:cNvSpPr/>
              <p:nvPr/>
            </p:nvSpPr>
            <p:spPr>
              <a:xfrm>
                <a:off x="-2" y="-2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pic>
            <p:nvPicPr>
              <p:cNvPr id="21" name="Google Shape;113;p3">
                <a:extLst>
                  <a:ext uri="{FF2B5EF4-FFF2-40B4-BE49-F238E27FC236}">
                    <a16:creationId xmlns:a16="http://schemas.microsoft.com/office/drawing/2014/main" id="{B059325A-E586-47FE-3B62-2CF580F95F9F}"/>
                  </a:ext>
                </a:extLst>
              </p:cNvPr>
              <p:cNvPicPr preferRelativeResize="0"/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2826231" y="11621374"/>
                <a:ext cx="2069440" cy="314057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5" name="Google Shape;93;p2">
              <a:extLst>
                <a:ext uri="{FF2B5EF4-FFF2-40B4-BE49-F238E27FC236}">
                  <a16:creationId xmlns:a16="http://schemas.microsoft.com/office/drawing/2014/main" id="{5B0A82D8-101D-7A2F-A72A-6F8CFC18E482}"/>
                </a:ext>
              </a:extLst>
            </p:cNvPr>
            <p:cNvSpPr/>
            <p:nvPr/>
          </p:nvSpPr>
          <p:spPr>
            <a:xfrm>
              <a:off x="14826005" y="14803439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91;p2">
              <a:extLst>
                <a:ext uri="{FF2B5EF4-FFF2-40B4-BE49-F238E27FC236}">
                  <a16:creationId xmlns:a16="http://schemas.microsoft.com/office/drawing/2014/main" id="{53D7FBCB-F83F-DDEF-7B87-4475DA4A5F9C}"/>
                </a:ext>
              </a:extLst>
            </p:cNvPr>
            <p:cNvSpPr txBox="1"/>
            <p:nvPr/>
          </p:nvSpPr>
          <p:spPr>
            <a:xfrm>
              <a:off x="1016068" y="15221420"/>
              <a:ext cx="3175839" cy="4770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25" tIns="45700" rIns="91425" bIns="45700" anchor="b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 dirty="0">
                  <a:solidFill>
                    <a:schemeClr val="bg2">
                      <a:alpha val="50000"/>
                    </a:schemeClr>
                  </a:solidFill>
                  <a:latin typeface="Verdana"/>
                  <a:ea typeface="Verdana"/>
                  <a:cs typeface="Verdana"/>
                  <a:sym typeface="Verdana"/>
                </a:rPr>
                <a:t>minobr.donland.ru</a:t>
              </a:r>
              <a:endParaRPr sz="2500" b="0" i="0" u="none" strike="noStrike" cap="none" dirty="0">
                <a:solidFill>
                  <a:schemeClr val="bg2">
                    <a:alpha val="50000"/>
                  </a:schemeClr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DB6BA63F-8F44-EA3B-A1A9-B0C2146332BD}"/>
              </a:ext>
            </a:extLst>
          </p:cNvPr>
          <p:cNvSpPr/>
          <p:nvPr/>
        </p:nvSpPr>
        <p:spPr>
          <a:xfrm>
            <a:off x="910562" y="779831"/>
            <a:ext cx="14862838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ru-RU" sz="77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Государство </a:t>
            </a:r>
            <a:r>
              <a:rPr lang="ru-RU" sz="7700" b="1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компенсирует стоимость путевки</a:t>
            </a:r>
            <a:r>
              <a:rPr lang="ru-RU" sz="77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77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77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исходя из доходов семьи</a:t>
            </a:r>
          </a:p>
        </p:txBody>
      </p:sp>
      <p:sp>
        <p:nvSpPr>
          <p:cNvPr id="6" name="Google Shape;90;p1">
            <a:extLst>
              <a:ext uri="{FF2B5EF4-FFF2-40B4-BE49-F238E27FC236}">
                <a16:creationId xmlns:a16="http://schemas.microsoft.com/office/drawing/2014/main" id="{52560976-A54C-7F78-AFF1-34EB8E95C8F6}"/>
              </a:ext>
            </a:extLst>
          </p:cNvPr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sz="55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" name="Google Shape;90;p1">
            <a:extLst>
              <a:ext uri="{FF2B5EF4-FFF2-40B4-BE49-F238E27FC236}">
                <a16:creationId xmlns:a16="http://schemas.microsoft.com/office/drawing/2014/main" id="{7759F18D-1097-63FA-9434-C041113DF414}"/>
              </a:ext>
            </a:extLst>
          </p:cNvPr>
          <p:cNvSpPr/>
          <p:nvPr/>
        </p:nvSpPr>
        <p:spPr>
          <a:xfrm>
            <a:off x="1016068" y="4740056"/>
            <a:ext cx="3327332" cy="1554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8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100</a:t>
            </a:r>
            <a:r>
              <a:rPr lang="ru-RU" sz="55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%</a:t>
            </a:r>
          </a:p>
        </p:txBody>
      </p:sp>
      <p:sp>
        <p:nvSpPr>
          <p:cNvPr id="3" name="Google Shape;90;p1">
            <a:extLst>
              <a:ext uri="{FF2B5EF4-FFF2-40B4-BE49-F238E27FC236}">
                <a16:creationId xmlns:a16="http://schemas.microsoft.com/office/drawing/2014/main" id="{D0FA9106-8812-1845-16D5-F00B9A2F816D}"/>
              </a:ext>
            </a:extLst>
          </p:cNvPr>
          <p:cNvSpPr/>
          <p:nvPr/>
        </p:nvSpPr>
        <p:spPr>
          <a:xfrm>
            <a:off x="1467687" y="9241705"/>
            <a:ext cx="3327332" cy="1554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8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90</a:t>
            </a:r>
            <a:r>
              <a:rPr lang="ru-RU" sz="55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%</a:t>
            </a:r>
          </a:p>
        </p:txBody>
      </p:sp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C346B39D-6E1F-E7B4-848F-4B3BE987A9C7}"/>
              </a:ext>
            </a:extLst>
          </p:cNvPr>
          <p:cNvSpPr/>
          <p:nvPr/>
        </p:nvSpPr>
        <p:spPr>
          <a:xfrm>
            <a:off x="4818533" y="4724735"/>
            <a:ext cx="10778496" cy="4016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4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детям из малоимущих семей, </a:t>
            </a:r>
            <a:r>
              <a:rPr lang="ru-RU" sz="4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детям участников СВО, детям-сиротам</a:t>
            </a:r>
            <a:r>
              <a:rPr lang="ru-RU" sz="4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4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и детям, оставшимся</a:t>
            </a:r>
            <a:br>
              <a:rPr lang="ru-RU" sz="4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без попечения родителей </a:t>
            </a:r>
          </a:p>
        </p:txBody>
      </p:sp>
      <p:sp>
        <p:nvSpPr>
          <p:cNvPr id="5" name="Google Shape;90;p1">
            <a:extLst>
              <a:ext uri="{FF2B5EF4-FFF2-40B4-BE49-F238E27FC236}">
                <a16:creationId xmlns:a16="http://schemas.microsoft.com/office/drawing/2014/main" id="{01038383-3ED9-518A-0F0A-7FF84A6F483B}"/>
              </a:ext>
            </a:extLst>
          </p:cNvPr>
          <p:cNvSpPr/>
          <p:nvPr/>
        </p:nvSpPr>
        <p:spPr>
          <a:xfrm>
            <a:off x="4830290" y="9211262"/>
            <a:ext cx="10254190" cy="2539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4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немалоимущим</a:t>
            </a:r>
            <a:r>
              <a:rPr lang="ru-RU" sz="4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семьям с доходом, не превышающим 150% прожиточного минимума</a:t>
            </a:r>
            <a:endParaRPr lang="ru-RU" sz="48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" name="Google Shape;90;p1">
            <a:extLst>
              <a:ext uri="{FF2B5EF4-FFF2-40B4-BE49-F238E27FC236}">
                <a16:creationId xmlns:a16="http://schemas.microsoft.com/office/drawing/2014/main" id="{7D91D857-2985-7605-1844-1E71B5FAD149}"/>
              </a:ext>
            </a:extLst>
          </p:cNvPr>
          <p:cNvSpPr/>
          <p:nvPr/>
        </p:nvSpPr>
        <p:spPr>
          <a:xfrm>
            <a:off x="1353047" y="11957772"/>
            <a:ext cx="3327332" cy="1554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80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50</a:t>
            </a:r>
            <a:r>
              <a:rPr lang="ru-RU" sz="55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%</a:t>
            </a:r>
          </a:p>
        </p:txBody>
      </p:sp>
      <p:sp>
        <p:nvSpPr>
          <p:cNvPr id="8" name="Google Shape;90;p1">
            <a:extLst>
              <a:ext uri="{FF2B5EF4-FFF2-40B4-BE49-F238E27FC236}">
                <a16:creationId xmlns:a16="http://schemas.microsoft.com/office/drawing/2014/main" id="{D3792491-16BA-6363-70C7-9CA705F844D9}"/>
              </a:ext>
            </a:extLst>
          </p:cNvPr>
          <p:cNvSpPr/>
          <p:nvPr/>
        </p:nvSpPr>
        <p:spPr>
          <a:xfrm>
            <a:off x="4818533" y="12080862"/>
            <a:ext cx="10254190" cy="2539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4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для семей, </a:t>
            </a:r>
            <a:br>
              <a:rPr lang="ru-RU" sz="4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 относящихся</a:t>
            </a:r>
            <a:br>
              <a:rPr lang="ru-RU" sz="4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 вышеназванным</a:t>
            </a:r>
          </a:p>
        </p:txBody>
      </p:sp>
    </p:spTree>
    <p:extLst>
      <p:ext uri="{BB962C8B-B14F-4D97-AF65-F5344CB8AC3E}">
        <p14:creationId xmlns:p14="http://schemas.microsoft.com/office/powerpoint/2010/main" val="3637252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>
          <a:extLst>
            <a:ext uri="{FF2B5EF4-FFF2-40B4-BE49-F238E27FC236}">
              <a16:creationId xmlns:a16="http://schemas.microsoft.com/office/drawing/2014/main" id="{A3A44ED4-78D1-0F50-91C1-4C8C233BD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413F1300-CB6F-E585-640D-87E469667DF2}"/>
              </a:ext>
            </a:extLst>
          </p:cNvPr>
          <p:cNvGrpSpPr/>
          <p:nvPr/>
        </p:nvGrpSpPr>
        <p:grpSpPr>
          <a:xfrm>
            <a:off x="-2" y="-2"/>
            <a:ext cx="16022341" cy="15999775"/>
            <a:chOff x="-2" y="-2"/>
            <a:chExt cx="16022341" cy="15999775"/>
          </a:xfrm>
        </p:grpSpPr>
        <p:grpSp>
          <p:nvGrpSpPr>
            <p:cNvPr id="14" name="Группа 13">
              <a:extLst>
                <a:ext uri="{FF2B5EF4-FFF2-40B4-BE49-F238E27FC236}">
                  <a16:creationId xmlns:a16="http://schemas.microsoft.com/office/drawing/2014/main" id="{9F43EBB2-2138-2B87-1080-041EDF18B0B0}"/>
                </a:ext>
              </a:extLst>
            </p:cNvPr>
            <p:cNvGrpSpPr/>
            <p:nvPr/>
          </p:nvGrpSpPr>
          <p:grpSpPr>
            <a:xfrm>
              <a:off x="-2" y="-2"/>
              <a:ext cx="15998827" cy="15998827"/>
              <a:chOff x="-2" y="-2"/>
              <a:chExt cx="15998827" cy="15998827"/>
            </a:xfrm>
          </p:grpSpPr>
          <p:sp>
            <p:nvSpPr>
              <p:cNvPr id="17" name="Google Shape;89;p1">
                <a:extLst>
                  <a:ext uri="{FF2B5EF4-FFF2-40B4-BE49-F238E27FC236}">
                    <a16:creationId xmlns:a16="http://schemas.microsoft.com/office/drawing/2014/main" id="{ED9074B5-FEE3-FC28-5ADE-7657FB63723C}"/>
                  </a:ext>
                </a:extLst>
              </p:cNvPr>
              <p:cNvSpPr/>
              <p:nvPr/>
            </p:nvSpPr>
            <p:spPr>
              <a:xfrm>
                <a:off x="-2" y="-2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pic>
            <p:nvPicPr>
              <p:cNvPr id="21" name="Google Shape;113;p3">
                <a:extLst>
                  <a:ext uri="{FF2B5EF4-FFF2-40B4-BE49-F238E27FC236}">
                    <a16:creationId xmlns:a16="http://schemas.microsoft.com/office/drawing/2014/main" id="{ECBFB6D6-5F7E-F680-C790-802FC423D205}"/>
                  </a:ext>
                </a:extLst>
              </p:cNvPr>
              <p:cNvPicPr preferRelativeResize="0"/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2826231" y="11621374"/>
                <a:ext cx="2069440" cy="314057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5" name="Google Shape;93;p2">
              <a:extLst>
                <a:ext uri="{FF2B5EF4-FFF2-40B4-BE49-F238E27FC236}">
                  <a16:creationId xmlns:a16="http://schemas.microsoft.com/office/drawing/2014/main" id="{A8569714-5A81-5696-8200-1A8FC66FB1C9}"/>
                </a:ext>
              </a:extLst>
            </p:cNvPr>
            <p:cNvSpPr/>
            <p:nvPr/>
          </p:nvSpPr>
          <p:spPr>
            <a:xfrm>
              <a:off x="14826005" y="14803439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91;p2">
              <a:extLst>
                <a:ext uri="{FF2B5EF4-FFF2-40B4-BE49-F238E27FC236}">
                  <a16:creationId xmlns:a16="http://schemas.microsoft.com/office/drawing/2014/main" id="{5EB913E2-B6BC-C013-5016-F71983B1B2E9}"/>
                </a:ext>
              </a:extLst>
            </p:cNvPr>
            <p:cNvSpPr txBox="1"/>
            <p:nvPr/>
          </p:nvSpPr>
          <p:spPr>
            <a:xfrm>
              <a:off x="1016068" y="15221420"/>
              <a:ext cx="3175839" cy="4770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25" tIns="45700" rIns="91425" bIns="45700" anchor="b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 dirty="0">
                  <a:solidFill>
                    <a:schemeClr val="bg2">
                      <a:alpha val="50000"/>
                    </a:schemeClr>
                  </a:solidFill>
                  <a:latin typeface="Verdana"/>
                  <a:ea typeface="Verdana"/>
                  <a:cs typeface="Verdana"/>
                  <a:sym typeface="Verdana"/>
                </a:rPr>
                <a:t>minobr.donland.ru</a:t>
              </a:r>
              <a:endParaRPr sz="2500" b="0" i="0" u="none" strike="noStrike" cap="none" dirty="0">
                <a:solidFill>
                  <a:schemeClr val="bg2">
                    <a:alpha val="50000"/>
                  </a:schemeClr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F5A197D6-675C-14D0-C91D-001FFF4889E6}"/>
              </a:ext>
            </a:extLst>
          </p:cNvPr>
          <p:cNvSpPr/>
          <p:nvPr/>
        </p:nvSpPr>
        <p:spPr>
          <a:xfrm>
            <a:off x="910562" y="779831"/>
            <a:ext cx="14021798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ru-RU" sz="77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Условия для получения </a:t>
            </a:r>
            <a:r>
              <a:rPr lang="ru-RU" sz="7700" b="1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компенсации расходов</a:t>
            </a:r>
            <a:r>
              <a:rPr lang="ru-RU" sz="77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77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77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за детский лагерь</a:t>
            </a:r>
            <a:endParaRPr lang="ru-RU" sz="5500" dirty="0">
              <a:solidFill>
                <a:srgbClr val="0F95C7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" name="Google Shape;90;p1">
            <a:extLst>
              <a:ext uri="{FF2B5EF4-FFF2-40B4-BE49-F238E27FC236}">
                <a16:creationId xmlns:a16="http://schemas.microsoft.com/office/drawing/2014/main" id="{FC539C6B-8F77-0802-3319-8803DD7C8A07}"/>
              </a:ext>
            </a:extLst>
          </p:cNvPr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sz="55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" name="Google Shape;90;p1">
            <a:extLst>
              <a:ext uri="{FF2B5EF4-FFF2-40B4-BE49-F238E27FC236}">
                <a16:creationId xmlns:a16="http://schemas.microsoft.com/office/drawing/2014/main" id="{912210CE-14AE-ADDA-8BA8-A8F5DE0B59D6}"/>
              </a:ext>
            </a:extLst>
          </p:cNvPr>
          <p:cNvSpPr/>
          <p:nvPr/>
        </p:nvSpPr>
        <p:spPr>
          <a:xfrm>
            <a:off x="1050925" y="5206776"/>
            <a:ext cx="14021798" cy="10941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  <a:t>Путевка должна быть </a:t>
            </a:r>
            <a:r>
              <a:rPr lang="ru-RU" sz="5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оплачена лично родителем</a:t>
            </a:r>
            <a: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  <a:t> (законным представителем). </a:t>
            </a:r>
          </a:p>
          <a:p>
            <a:pPr lvl="0">
              <a:spcAft>
                <a:spcPts val="1800"/>
              </a:spcAft>
            </a:pPr>
            <a:r>
              <a:rPr lang="ru-RU" sz="4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lvl="0">
              <a:spcAft>
                <a:spcPts val="1800"/>
              </a:spcAft>
            </a:pPr>
            <a: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  <a:t>Возраст ребенка </a:t>
            </a:r>
            <a:r>
              <a:rPr lang="ru-RU" sz="5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от 6 до 18 лет.</a:t>
            </a:r>
            <a:r>
              <a:rPr lang="ru-RU" sz="5500" b="1" dirty="0">
                <a:solidFill>
                  <a:schemeClr val="tx1"/>
                </a:solidFill>
                <a:latin typeface="Verdana"/>
                <a:ea typeface="Verdana"/>
                <a:cs typeface="Verdana" pitchFamily="34" charset="0"/>
                <a:sym typeface="Verdana"/>
              </a:rPr>
              <a:t/>
            </a:r>
            <a:br>
              <a:rPr lang="ru-RU" sz="5500" b="1" dirty="0">
                <a:solidFill>
                  <a:schemeClr val="tx1"/>
                </a:solidFill>
                <a:latin typeface="Verdana"/>
                <a:ea typeface="Verdana"/>
                <a:cs typeface="Verdana" pitchFamily="34" charset="0"/>
                <a:sym typeface="Verdana"/>
              </a:rPr>
            </a:br>
            <a:r>
              <a:rPr lang="ru-RU" sz="4000" b="1" dirty="0">
                <a:solidFill>
                  <a:schemeClr val="tx1"/>
                </a:solidFill>
                <a:latin typeface="Verdana"/>
                <a:ea typeface="Verdana"/>
                <a:cs typeface="Verdana" pitchFamily="34" charset="0"/>
                <a:sym typeface="Verdana"/>
              </a:rPr>
              <a:t> </a:t>
            </a:r>
          </a:p>
          <a:p>
            <a:pPr lvl="0">
              <a:spcAft>
                <a:spcPts val="1800"/>
              </a:spcAft>
            </a:pPr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 pitchFamily="34" charset="0"/>
                <a:sym typeface="Verdana"/>
              </a:rPr>
              <a:t>Наличие </a:t>
            </a:r>
            <a:r>
              <a:rPr lang="ru-RU" sz="5500" b="1" dirty="0">
                <a:solidFill>
                  <a:schemeClr val="tx1"/>
                </a:solidFill>
                <a:latin typeface="Verdana"/>
                <a:ea typeface="Verdana"/>
                <a:cs typeface="Verdana" pitchFamily="34" charset="0"/>
                <a:sym typeface="Verdana"/>
              </a:rPr>
              <a:t>регистрации по месту жительства </a:t>
            </a:r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 pitchFamily="34" charset="0"/>
                <a:sym typeface="Verdana"/>
              </a:rPr>
              <a:t>в Ростовской</a:t>
            </a:r>
            <a:b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 pitchFamily="34" charset="0"/>
                <a:sym typeface="Verdana"/>
              </a:rPr>
            </a:br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 pitchFamily="34" charset="0"/>
                <a:sym typeface="Verdana"/>
              </a:rPr>
              <a:t>области у ребенка </a:t>
            </a:r>
            <a:b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 pitchFamily="34" charset="0"/>
                <a:sym typeface="Verdana"/>
              </a:rPr>
            </a:br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 pitchFamily="34" charset="0"/>
                <a:sym typeface="Verdana"/>
              </a:rPr>
              <a:t>и заявителя-родителя</a:t>
            </a:r>
            <a:b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 pitchFamily="34" charset="0"/>
                <a:sym typeface="Verdana"/>
              </a:rPr>
            </a:br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 pitchFamily="34" charset="0"/>
                <a:sym typeface="Verdana"/>
              </a:rPr>
              <a:t>(законного представителя).</a:t>
            </a:r>
          </a:p>
          <a:p>
            <a:pPr lvl="0">
              <a:spcAft>
                <a:spcPts val="1800"/>
              </a:spcAft>
            </a:pPr>
            <a:endParaRPr lang="ru-RU" sz="55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44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C07C5FA5-418E-4EA3-B8E7-F6907B313DD9}"/>
              </a:ext>
            </a:extLst>
          </p:cNvPr>
          <p:cNvGrpSpPr/>
          <p:nvPr/>
        </p:nvGrpSpPr>
        <p:grpSpPr>
          <a:xfrm>
            <a:off x="-2" y="-2"/>
            <a:ext cx="16022341" cy="15999775"/>
            <a:chOff x="-2" y="-2"/>
            <a:chExt cx="16022341" cy="15999775"/>
          </a:xfrm>
        </p:grpSpPr>
        <p:grpSp>
          <p:nvGrpSpPr>
            <p:cNvPr id="14" name="Группа 13">
              <a:extLst>
                <a:ext uri="{FF2B5EF4-FFF2-40B4-BE49-F238E27FC236}">
                  <a16:creationId xmlns:a16="http://schemas.microsoft.com/office/drawing/2014/main" id="{967CC249-1383-4E45-B1D8-FFCFEB06157C}"/>
                </a:ext>
              </a:extLst>
            </p:cNvPr>
            <p:cNvGrpSpPr/>
            <p:nvPr/>
          </p:nvGrpSpPr>
          <p:grpSpPr>
            <a:xfrm>
              <a:off x="-2" y="-2"/>
              <a:ext cx="15998827" cy="15998827"/>
              <a:chOff x="-2" y="-2"/>
              <a:chExt cx="15998827" cy="15998827"/>
            </a:xfrm>
          </p:grpSpPr>
          <p:sp>
            <p:nvSpPr>
              <p:cNvPr id="17" name="Google Shape;89;p1">
                <a:extLst>
                  <a:ext uri="{FF2B5EF4-FFF2-40B4-BE49-F238E27FC236}">
                    <a16:creationId xmlns:a16="http://schemas.microsoft.com/office/drawing/2014/main" id="{2F205690-485E-45C4-BCA8-7CF845D04BB7}"/>
                  </a:ext>
                </a:extLst>
              </p:cNvPr>
              <p:cNvSpPr/>
              <p:nvPr/>
            </p:nvSpPr>
            <p:spPr>
              <a:xfrm>
                <a:off x="-2" y="-2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pic>
            <p:nvPicPr>
              <p:cNvPr id="21" name="Google Shape;113;p3">
                <a:extLst>
                  <a:ext uri="{FF2B5EF4-FFF2-40B4-BE49-F238E27FC236}">
                    <a16:creationId xmlns:a16="http://schemas.microsoft.com/office/drawing/2014/main" id="{42392FC1-ED6A-4484-AA66-38323408CD29}"/>
                  </a:ext>
                </a:extLst>
              </p:cNvPr>
              <p:cNvPicPr preferRelativeResize="0"/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2826231" y="11621374"/>
                <a:ext cx="2069440" cy="314057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5" name="Google Shape;93;p2">
              <a:extLst>
                <a:ext uri="{FF2B5EF4-FFF2-40B4-BE49-F238E27FC236}">
                  <a16:creationId xmlns:a16="http://schemas.microsoft.com/office/drawing/2014/main" id="{EF3D60FA-175D-4BAF-A7FE-B0A1DDAAA8D3}"/>
                </a:ext>
              </a:extLst>
            </p:cNvPr>
            <p:cNvSpPr/>
            <p:nvPr/>
          </p:nvSpPr>
          <p:spPr>
            <a:xfrm>
              <a:off x="14826005" y="14803439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91;p2">
              <a:extLst>
                <a:ext uri="{FF2B5EF4-FFF2-40B4-BE49-F238E27FC236}">
                  <a16:creationId xmlns:a16="http://schemas.microsoft.com/office/drawing/2014/main" id="{6EE6A5E9-9241-4DC2-9DCB-337A7DB07D8C}"/>
                </a:ext>
              </a:extLst>
            </p:cNvPr>
            <p:cNvSpPr txBox="1"/>
            <p:nvPr/>
          </p:nvSpPr>
          <p:spPr>
            <a:xfrm>
              <a:off x="1016068" y="15221420"/>
              <a:ext cx="3175839" cy="4770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25" tIns="45700" rIns="91425" bIns="45700" anchor="b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 dirty="0">
                  <a:solidFill>
                    <a:schemeClr val="bg2">
                      <a:alpha val="50000"/>
                    </a:schemeClr>
                  </a:solidFill>
                  <a:latin typeface="Verdana"/>
                  <a:ea typeface="Verdana"/>
                  <a:cs typeface="Verdana"/>
                  <a:sym typeface="Verdana"/>
                </a:rPr>
                <a:t>minobr.donland.ru</a:t>
              </a:r>
              <a:endParaRPr sz="2500" b="0" i="0" u="none" strike="noStrike" cap="none" dirty="0">
                <a:solidFill>
                  <a:schemeClr val="bg2">
                    <a:alpha val="50000"/>
                  </a:schemeClr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90" name="Google Shape;90;p1"/>
          <p:cNvSpPr/>
          <p:nvPr/>
        </p:nvSpPr>
        <p:spPr>
          <a:xfrm>
            <a:off x="910562" y="779831"/>
            <a:ext cx="14021798" cy="4832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ru-RU" sz="77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Величина компенсации</a:t>
            </a:r>
            <a:br>
              <a:rPr lang="ru-RU" sz="77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7700" b="1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не может превышать предельную стоимость </a:t>
            </a:r>
            <a:r>
              <a:rPr lang="ru-RU" sz="77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путевки:</a:t>
            </a:r>
          </a:p>
        </p:txBody>
      </p:sp>
      <p:sp>
        <p:nvSpPr>
          <p:cNvPr id="6" name="Google Shape;90;p1">
            <a:extLst>
              <a:ext uri="{FF2B5EF4-FFF2-40B4-BE49-F238E27FC236}">
                <a16:creationId xmlns:a16="http://schemas.microsoft.com/office/drawing/2014/main" id="{1230A9B5-CFC4-47BD-9AE3-1C1765461552}"/>
              </a:ext>
            </a:extLst>
          </p:cNvPr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sz="55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" name="Google Shape;90;p1">
            <a:extLst>
              <a:ext uri="{FF2B5EF4-FFF2-40B4-BE49-F238E27FC236}">
                <a16:creationId xmlns:a16="http://schemas.microsoft.com/office/drawing/2014/main" id="{1230A9B5-CFC4-47BD-9AE3-1C1765461552}"/>
              </a:ext>
            </a:extLst>
          </p:cNvPr>
          <p:cNvSpPr/>
          <p:nvPr/>
        </p:nvSpPr>
        <p:spPr>
          <a:xfrm>
            <a:off x="1016068" y="6249754"/>
            <a:ext cx="14971414" cy="737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55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46 529 руб. </a:t>
            </a:r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– в санаторные лагеря</a:t>
            </a:r>
          </a:p>
          <a:p>
            <a:pPr lvl="0">
              <a:spcAft>
                <a:spcPts val="1800"/>
              </a:spcAft>
            </a:pPr>
            <a:r>
              <a:rPr lang="ru-RU" sz="55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35 725 руб. </a:t>
            </a:r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– в оздоровительные 								</a:t>
            </a:r>
            <a:r>
              <a:rPr lang="ru-RU" sz="1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лагеря </a:t>
            </a:r>
          </a:p>
          <a:p>
            <a:pPr lvl="0">
              <a:spcAft>
                <a:spcPts val="1800"/>
              </a:spcAft>
            </a:pPr>
            <a:r>
              <a:rPr lang="ru-RU" sz="2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spcAft>
                <a:spcPts val="1800"/>
              </a:spcAft>
            </a:pPr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Общее количество дней пребывания ребенка в лагере в течение календарного года </a:t>
            </a:r>
            <a:r>
              <a:rPr lang="ru-RU" sz="55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 должно превышать 21 день.</a:t>
            </a:r>
          </a:p>
        </p:txBody>
      </p:sp>
    </p:spTree>
    <p:extLst>
      <p:ext uri="{BB962C8B-B14F-4D97-AF65-F5344CB8AC3E}">
        <p14:creationId xmlns:p14="http://schemas.microsoft.com/office/powerpoint/2010/main" val="3192896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>
          <a:extLst>
            <a:ext uri="{FF2B5EF4-FFF2-40B4-BE49-F238E27FC236}">
              <a16:creationId xmlns:a16="http://schemas.microsoft.com/office/drawing/2014/main" id="{01C39300-EED4-FFE1-BB1D-E41110646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A53FD3AE-C054-59FB-5DF8-590115FDAA24}"/>
              </a:ext>
            </a:extLst>
          </p:cNvPr>
          <p:cNvGrpSpPr/>
          <p:nvPr/>
        </p:nvGrpSpPr>
        <p:grpSpPr>
          <a:xfrm>
            <a:off x="-2" y="-2"/>
            <a:ext cx="16022341" cy="15999775"/>
            <a:chOff x="-2" y="-2"/>
            <a:chExt cx="16022341" cy="15999775"/>
          </a:xfrm>
        </p:grpSpPr>
        <p:grpSp>
          <p:nvGrpSpPr>
            <p:cNvPr id="14" name="Группа 13">
              <a:extLst>
                <a:ext uri="{FF2B5EF4-FFF2-40B4-BE49-F238E27FC236}">
                  <a16:creationId xmlns:a16="http://schemas.microsoft.com/office/drawing/2014/main" id="{021F4799-0956-8531-9C72-B2F3DD441CD3}"/>
                </a:ext>
              </a:extLst>
            </p:cNvPr>
            <p:cNvGrpSpPr/>
            <p:nvPr/>
          </p:nvGrpSpPr>
          <p:grpSpPr>
            <a:xfrm>
              <a:off x="-2" y="-2"/>
              <a:ext cx="15998827" cy="15998827"/>
              <a:chOff x="-2" y="-2"/>
              <a:chExt cx="15998827" cy="15998827"/>
            </a:xfrm>
          </p:grpSpPr>
          <p:sp>
            <p:nvSpPr>
              <p:cNvPr id="17" name="Google Shape;89;p1">
                <a:extLst>
                  <a:ext uri="{FF2B5EF4-FFF2-40B4-BE49-F238E27FC236}">
                    <a16:creationId xmlns:a16="http://schemas.microsoft.com/office/drawing/2014/main" id="{3931E929-E97D-C201-E93B-C14F5DCD4658}"/>
                  </a:ext>
                </a:extLst>
              </p:cNvPr>
              <p:cNvSpPr/>
              <p:nvPr/>
            </p:nvSpPr>
            <p:spPr>
              <a:xfrm>
                <a:off x="-2" y="-2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pic>
            <p:nvPicPr>
              <p:cNvPr id="21" name="Google Shape;113;p3">
                <a:extLst>
                  <a:ext uri="{FF2B5EF4-FFF2-40B4-BE49-F238E27FC236}">
                    <a16:creationId xmlns:a16="http://schemas.microsoft.com/office/drawing/2014/main" id="{0E8F0240-8A34-0DEE-4027-C64C9D9E378D}"/>
                  </a:ext>
                </a:extLst>
              </p:cNvPr>
              <p:cNvPicPr preferRelativeResize="0"/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2826231" y="11621374"/>
                <a:ext cx="2069440" cy="314057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5" name="Google Shape;93;p2">
              <a:extLst>
                <a:ext uri="{FF2B5EF4-FFF2-40B4-BE49-F238E27FC236}">
                  <a16:creationId xmlns:a16="http://schemas.microsoft.com/office/drawing/2014/main" id="{595A67D3-4104-2033-EC4F-436CACA4531C}"/>
                </a:ext>
              </a:extLst>
            </p:cNvPr>
            <p:cNvSpPr/>
            <p:nvPr/>
          </p:nvSpPr>
          <p:spPr>
            <a:xfrm>
              <a:off x="14826005" y="14803439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91;p2">
              <a:extLst>
                <a:ext uri="{FF2B5EF4-FFF2-40B4-BE49-F238E27FC236}">
                  <a16:creationId xmlns:a16="http://schemas.microsoft.com/office/drawing/2014/main" id="{38B79F56-C8B2-1553-0252-6132111026D7}"/>
                </a:ext>
              </a:extLst>
            </p:cNvPr>
            <p:cNvSpPr txBox="1"/>
            <p:nvPr/>
          </p:nvSpPr>
          <p:spPr>
            <a:xfrm>
              <a:off x="1016068" y="15221420"/>
              <a:ext cx="3175839" cy="4770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25" tIns="45700" rIns="91425" bIns="45700" anchor="b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 dirty="0">
                  <a:solidFill>
                    <a:schemeClr val="bg2">
                      <a:alpha val="50000"/>
                    </a:schemeClr>
                  </a:solidFill>
                  <a:latin typeface="Verdana"/>
                  <a:ea typeface="Verdana"/>
                  <a:cs typeface="Verdana"/>
                  <a:sym typeface="Verdana"/>
                </a:rPr>
                <a:t>minobr.donland.ru</a:t>
              </a:r>
              <a:endParaRPr sz="2500" b="0" i="0" u="none" strike="noStrike" cap="none" dirty="0">
                <a:solidFill>
                  <a:schemeClr val="bg2">
                    <a:alpha val="50000"/>
                  </a:schemeClr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AA0FCD97-FAB5-4B98-D594-7332014310DB}"/>
              </a:ext>
            </a:extLst>
          </p:cNvPr>
          <p:cNvSpPr/>
          <p:nvPr/>
        </p:nvSpPr>
        <p:spPr>
          <a:xfrm>
            <a:off x="910562" y="779831"/>
            <a:ext cx="14862838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ru-RU" sz="77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Какие </a:t>
            </a:r>
            <a:r>
              <a:rPr lang="ru-RU" sz="7700" b="1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документы нужны от лагеря </a:t>
            </a:r>
            <a:r>
              <a:rPr lang="ru-RU" sz="77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для получения компенсации</a:t>
            </a:r>
            <a:endParaRPr lang="ru-RU" sz="5500" dirty="0">
              <a:solidFill>
                <a:srgbClr val="0F95C7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" name="Google Shape;90;p1">
            <a:extLst>
              <a:ext uri="{FF2B5EF4-FFF2-40B4-BE49-F238E27FC236}">
                <a16:creationId xmlns:a16="http://schemas.microsoft.com/office/drawing/2014/main" id="{BE1C5A6A-0E68-A2F6-6D1C-9DE75CDA3563}"/>
              </a:ext>
            </a:extLst>
          </p:cNvPr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sz="55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" name="Google Shape;90;p1">
            <a:extLst>
              <a:ext uri="{FF2B5EF4-FFF2-40B4-BE49-F238E27FC236}">
                <a16:creationId xmlns:a16="http://schemas.microsoft.com/office/drawing/2014/main" id="{CB83E779-59F8-771C-E465-A46352E2D270}"/>
              </a:ext>
            </a:extLst>
          </p:cNvPr>
          <p:cNvSpPr/>
          <p:nvPr/>
        </p:nvSpPr>
        <p:spPr>
          <a:xfrm>
            <a:off x="1016068" y="5168531"/>
            <a:ext cx="14634238" cy="9894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lvl="0" indent="-6858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5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оригинал договора</a:t>
            </a:r>
            <a:br>
              <a:rPr lang="ru-RU" sz="5500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5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на приобретение путевки </a:t>
            </a:r>
            <a: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  <a:t>между родителем и организацией</a:t>
            </a:r>
          </a:p>
          <a:p>
            <a:pPr lvl="0">
              <a:spcAft>
                <a:spcPts val="1800"/>
              </a:spcAft>
            </a:pPr>
            <a:r>
              <a:rPr lang="ru-RU" sz="6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Verdana"/>
              </a:rPr>
              <a:t> </a:t>
            </a:r>
          </a:p>
          <a:p>
            <a:pPr marL="685800" lvl="0" indent="-6858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55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Verdana"/>
              </a:rPr>
              <a:t>оригинал обратного талона </a:t>
            </a:r>
            <a:r>
              <a:rPr lang="ru-RU" sz="55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Verdana"/>
              </a:rPr>
              <a:t>путевки (оригинал письма из лагеря, подтверждающего отдых ребенка)</a:t>
            </a:r>
          </a:p>
          <a:p>
            <a:pPr lvl="0">
              <a:spcAft>
                <a:spcPts val="1800"/>
              </a:spcAft>
            </a:pPr>
            <a:r>
              <a:rPr lang="ru-RU" sz="6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Verdana"/>
              </a:rPr>
              <a:t> </a:t>
            </a:r>
          </a:p>
          <a:p>
            <a:pPr marL="685800" lvl="0" indent="-6858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55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Verdana"/>
              </a:rPr>
              <a:t>кассовый чек или чек</a:t>
            </a:r>
            <a:br>
              <a:rPr lang="ru-RU" sz="55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Verdana"/>
              </a:rPr>
            </a:br>
            <a:r>
              <a:rPr lang="ru-RU" sz="55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Verdana"/>
              </a:rPr>
              <a:t>об операции </a:t>
            </a:r>
            <a:r>
              <a:rPr lang="ru-RU" sz="55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Verdana"/>
              </a:rPr>
              <a:t>в электронной</a:t>
            </a:r>
            <a:br>
              <a:rPr lang="ru-RU" sz="55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Verdana"/>
              </a:rPr>
            </a:br>
            <a:r>
              <a:rPr lang="ru-RU" sz="55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Verdana"/>
              </a:rPr>
              <a:t>системе кредитной</a:t>
            </a:r>
            <a:br>
              <a:rPr lang="ru-RU" sz="55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Verdana"/>
              </a:rPr>
            </a:br>
            <a:r>
              <a:rPr lang="ru-RU" sz="55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Verdana"/>
              </a:rPr>
              <a:t>организации (банка)</a:t>
            </a:r>
            <a:endParaRPr lang="ru-RU" sz="55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29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>
          <a:extLst>
            <a:ext uri="{FF2B5EF4-FFF2-40B4-BE49-F238E27FC236}">
              <a16:creationId xmlns:a16="http://schemas.microsoft.com/office/drawing/2014/main" id="{23001AD1-7FEF-DFA5-29AA-910E4565C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E56009DE-CE72-4369-61AA-E891A53442D1}"/>
              </a:ext>
            </a:extLst>
          </p:cNvPr>
          <p:cNvGrpSpPr/>
          <p:nvPr/>
        </p:nvGrpSpPr>
        <p:grpSpPr>
          <a:xfrm>
            <a:off x="-2" y="-2"/>
            <a:ext cx="16022341" cy="15999775"/>
            <a:chOff x="-2" y="-2"/>
            <a:chExt cx="16022341" cy="15999775"/>
          </a:xfrm>
        </p:grpSpPr>
        <p:grpSp>
          <p:nvGrpSpPr>
            <p:cNvPr id="14" name="Группа 13">
              <a:extLst>
                <a:ext uri="{FF2B5EF4-FFF2-40B4-BE49-F238E27FC236}">
                  <a16:creationId xmlns:a16="http://schemas.microsoft.com/office/drawing/2014/main" id="{39568972-3648-A4B9-5033-472909CCC4F1}"/>
                </a:ext>
              </a:extLst>
            </p:cNvPr>
            <p:cNvGrpSpPr/>
            <p:nvPr/>
          </p:nvGrpSpPr>
          <p:grpSpPr>
            <a:xfrm>
              <a:off x="-2" y="-2"/>
              <a:ext cx="15998827" cy="15998827"/>
              <a:chOff x="-2" y="-2"/>
              <a:chExt cx="15998827" cy="15998827"/>
            </a:xfrm>
          </p:grpSpPr>
          <p:sp>
            <p:nvSpPr>
              <p:cNvPr id="17" name="Google Shape;89;p1">
                <a:extLst>
                  <a:ext uri="{FF2B5EF4-FFF2-40B4-BE49-F238E27FC236}">
                    <a16:creationId xmlns:a16="http://schemas.microsoft.com/office/drawing/2014/main" id="{C5BF24BD-A795-A966-9336-DCC507B64479}"/>
                  </a:ext>
                </a:extLst>
              </p:cNvPr>
              <p:cNvSpPr/>
              <p:nvPr/>
            </p:nvSpPr>
            <p:spPr>
              <a:xfrm>
                <a:off x="-2" y="-2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pic>
            <p:nvPicPr>
              <p:cNvPr id="21" name="Google Shape;113;p3">
                <a:extLst>
                  <a:ext uri="{FF2B5EF4-FFF2-40B4-BE49-F238E27FC236}">
                    <a16:creationId xmlns:a16="http://schemas.microsoft.com/office/drawing/2014/main" id="{96110D96-7115-3C20-063A-89452BB6ABDB}"/>
                  </a:ext>
                </a:extLst>
              </p:cNvPr>
              <p:cNvPicPr preferRelativeResize="0"/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2826231" y="11621374"/>
                <a:ext cx="2069440" cy="314057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5" name="Google Shape;93;p2">
              <a:extLst>
                <a:ext uri="{FF2B5EF4-FFF2-40B4-BE49-F238E27FC236}">
                  <a16:creationId xmlns:a16="http://schemas.microsoft.com/office/drawing/2014/main" id="{7D43F096-0A30-D590-1B49-0DC6FEE5EB2A}"/>
                </a:ext>
              </a:extLst>
            </p:cNvPr>
            <p:cNvSpPr/>
            <p:nvPr/>
          </p:nvSpPr>
          <p:spPr>
            <a:xfrm>
              <a:off x="14826005" y="14803439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91;p2">
              <a:extLst>
                <a:ext uri="{FF2B5EF4-FFF2-40B4-BE49-F238E27FC236}">
                  <a16:creationId xmlns:a16="http://schemas.microsoft.com/office/drawing/2014/main" id="{D6437406-21AA-380F-B355-F68493D81C18}"/>
                </a:ext>
              </a:extLst>
            </p:cNvPr>
            <p:cNvSpPr txBox="1"/>
            <p:nvPr/>
          </p:nvSpPr>
          <p:spPr>
            <a:xfrm>
              <a:off x="1016068" y="15221420"/>
              <a:ext cx="3175839" cy="4770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25" tIns="45700" rIns="91425" bIns="45700" anchor="b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 dirty="0">
                  <a:solidFill>
                    <a:schemeClr val="bg2">
                      <a:alpha val="50000"/>
                    </a:schemeClr>
                  </a:solidFill>
                  <a:latin typeface="Verdana"/>
                  <a:ea typeface="Verdana"/>
                  <a:cs typeface="Verdana"/>
                  <a:sym typeface="Verdana"/>
                </a:rPr>
                <a:t>minobr.donland.ru</a:t>
              </a:r>
              <a:endParaRPr sz="2500" b="0" i="0" u="none" strike="noStrike" cap="none" dirty="0">
                <a:solidFill>
                  <a:schemeClr val="bg2">
                    <a:alpha val="50000"/>
                  </a:schemeClr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D6D3A9BE-9A82-97AF-6B45-49F44975D115}"/>
              </a:ext>
            </a:extLst>
          </p:cNvPr>
          <p:cNvSpPr/>
          <p:nvPr/>
        </p:nvSpPr>
        <p:spPr>
          <a:xfrm>
            <a:off x="910562" y="779831"/>
            <a:ext cx="1448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ru-RU" sz="72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Родители обращаются</a:t>
            </a:r>
            <a:br>
              <a:rPr lang="ru-RU" sz="72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7200" b="1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с заявлением</a:t>
            </a:r>
            <a:br>
              <a:rPr lang="ru-RU" sz="7200" b="1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7200" b="1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на компенсацию</a:t>
            </a:r>
            <a:r>
              <a:rPr lang="ru-RU" sz="72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</a:p>
        </p:txBody>
      </p:sp>
      <p:sp>
        <p:nvSpPr>
          <p:cNvPr id="6" name="Google Shape;90;p1">
            <a:extLst>
              <a:ext uri="{FF2B5EF4-FFF2-40B4-BE49-F238E27FC236}">
                <a16:creationId xmlns:a16="http://schemas.microsoft.com/office/drawing/2014/main" id="{50F7C8E3-8BE3-F492-024F-2ECF9295A0B3}"/>
              </a:ext>
            </a:extLst>
          </p:cNvPr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sz="55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" name="Google Shape;90;p1">
            <a:extLst>
              <a:ext uri="{FF2B5EF4-FFF2-40B4-BE49-F238E27FC236}">
                <a16:creationId xmlns:a16="http://schemas.microsoft.com/office/drawing/2014/main" id="{E4B013BD-FE4B-CCAD-DB07-21AB93136797}"/>
              </a:ext>
            </a:extLst>
          </p:cNvPr>
          <p:cNvSpPr/>
          <p:nvPr/>
        </p:nvSpPr>
        <p:spPr>
          <a:xfrm>
            <a:off x="663844" y="4462135"/>
            <a:ext cx="14162161" cy="3524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lvl="0" indent="-6858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55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органы социальной защиты </a:t>
            </a:r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населения по месту регистрации</a:t>
            </a:r>
            <a:b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 месту жительства ребенка</a:t>
            </a:r>
          </a:p>
          <a:p>
            <a:pPr lvl="0">
              <a:spcAft>
                <a:spcPts val="1800"/>
              </a:spcAft>
            </a:pPr>
            <a:r>
              <a:rPr lang="ru-RU" sz="2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28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" name="Google Shape;90;p1">
            <a:extLst>
              <a:ext uri="{FF2B5EF4-FFF2-40B4-BE49-F238E27FC236}">
                <a16:creationId xmlns:a16="http://schemas.microsoft.com/office/drawing/2014/main" id="{D6D3A9BE-9A82-97AF-6B45-49F44975D115}"/>
              </a:ext>
            </a:extLst>
          </p:cNvPr>
          <p:cNvSpPr/>
          <p:nvPr/>
        </p:nvSpPr>
        <p:spPr>
          <a:xfrm>
            <a:off x="1102053" y="7077820"/>
            <a:ext cx="14481838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ru-RU" sz="7200" dirty="0" smtClean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Законные представители детей-сирот и детей, оставшихся без попечения родителей:</a:t>
            </a:r>
            <a:endParaRPr lang="ru-RU" sz="7200" dirty="0">
              <a:solidFill>
                <a:srgbClr val="0F95C7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8" name="Google Shape;90;p1">
            <a:extLst>
              <a:ext uri="{FF2B5EF4-FFF2-40B4-BE49-F238E27FC236}">
                <a16:creationId xmlns:a16="http://schemas.microsoft.com/office/drawing/2014/main" id="{E4B013BD-FE4B-CCAD-DB07-21AB93136797}"/>
              </a:ext>
            </a:extLst>
          </p:cNvPr>
          <p:cNvSpPr/>
          <p:nvPr/>
        </p:nvSpPr>
        <p:spPr>
          <a:xfrm>
            <a:off x="910562" y="11602095"/>
            <a:ext cx="14162161" cy="4370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indent="-6858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55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органы управления образованием </a:t>
            </a:r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 месту регистрации</a:t>
            </a:r>
            <a:b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5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 месту жительства ребенка</a:t>
            </a:r>
          </a:p>
          <a:p>
            <a:pPr lvl="0">
              <a:spcAft>
                <a:spcPts val="1800"/>
              </a:spcAft>
            </a:pPr>
            <a:r>
              <a:rPr lang="ru-RU" sz="2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28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65393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>
          <a:extLst>
            <a:ext uri="{FF2B5EF4-FFF2-40B4-BE49-F238E27FC236}">
              <a16:creationId xmlns:a16="http://schemas.microsoft.com/office/drawing/2014/main" id="{B9B80F46-AB8C-2FC9-9375-08EF06BFB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293AD13A-A784-7588-7DDB-F3483F57CB8B}"/>
              </a:ext>
            </a:extLst>
          </p:cNvPr>
          <p:cNvGrpSpPr/>
          <p:nvPr/>
        </p:nvGrpSpPr>
        <p:grpSpPr>
          <a:xfrm>
            <a:off x="-2" y="-2"/>
            <a:ext cx="16022341" cy="15999775"/>
            <a:chOff x="-2" y="-2"/>
            <a:chExt cx="16022341" cy="15999775"/>
          </a:xfrm>
        </p:grpSpPr>
        <p:sp>
          <p:nvSpPr>
            <p:cNvPr id="17" name="Google Shape;89;p1">
              <a:extLst>
                <a:ext uri="{FF2B5EF4-FFF2-40B4-BE49-F238E27FC236}">
                  <a16:creationId xmlns:a16="http://schemas.microsoft.com/office/drawing/2014/main" id="{D42B8205-96EC-1A03-4D37-8934D39F8199}"/>
                </a:ext>
              </a:extLst>
            </p:cNvPr>
            <p:cNvSpPr/>
            <p:nvPr/>
          </p:nvSpPr>
          <p:spPr>
            <a:xfrm>
              <a:off x="-2" y="-2"/>
              <a:ext cx="15998827" cy="1599882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266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" name="Google Shape;93;p2">
              <a:extLst>
                <a:ext uri="{FF2B5EF4-FFF2-40B4-BE49-F238E27FC236}">
                  <a16:creationId xmlns:a16="http://schemas.microsoft.com/office/drawing/2014/main" id="{0D26CC01-A16C-EB72-F367-4858596EC36E}"/>
                </a:ext>
              </a:extLst>
            </p:cNvPr>
            <p:cNvSpPr/>
            <p:nvPr/>
          </p:nvSpPr>
          <p:spPr>
            <a:xfrm>
              <a:off x="14826005" y="14803439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91;p2">
              <a:extLst>
                <a:ext uri="{FF2B5EF4-FFF2-40B4-BE49-F238E27FC236}">
                  <a16:creationId xmlns:a16="http://schemas.microsoft.com/office/drawing/2014/main" id="{69C5DA63-50A4-3330-4988-59D27B864C93}"/>
                </a:ext>
              </a:extLst>
            </p:cNvPr>
            <p:cNvSpPr txBox="1"/>
            <p:nvPr/>
          </p:nvSpPr>
          <p:spPr>
            <a:xfrm>
              <a:off x="1016068" y="15221420"/>
              <a:ext cx="3175839" cy="4770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25" tIns="45700" rIns="91425" bIns="45700" anchor="b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 dirty="0">
                  <a:solidFill>
                    <a:schemeClr val="bg2">
                      <a:alpha val="50000"/>
                    </a:schemeClr>
                  </a:solidFill>
                  <a:latin typeface="Verdana"/>
                  <a:ea typeface="Verdana"/>
                  <a:cs typeface="Verdana"/>
                  <a:sym typeface="Verdana"/>
                </a:rPr>
                <a:t>minobr.donland.ru</a:t>
              </a:r>
              <a:endParaRPr sz="2500" b="0" i="0" u="none" strike="noStrike" cap="none" dirty="0">
                <a:solidFill>
                  <a:schemeClr val="bg2">
                    <a:alpha val="50000"/>
                  </a:schemeClr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7F2CFE5B-4AAC-5DAA-F330-A34BEC79DFAA}"/>
              </a:ext>
            </a:extLst>
          </p:cNvPr>
          <p:cNvSpPr/>
          <p:nvPr/>
        </p:nvSpPr>
        <p:spPr>
          <a:xfrm>
            <a:off x="910562" y="779831"/>
            <a:ext cx="14481838" cy="2462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ru-RU" sz="7700" b="1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Бесплатные путевки </a:t>
            </a:r>
            <a:r>
              <a:rPr lang="ru-RU" sz="7700" dirty="0">
                <a:solidFill>
                  <a:srgbClr val="0F95C7"/>
                </a:solidFill>
                <a:latin typeface="Verdana"/>
                <a:ea typeface="Verdana"/>
                <a:cs typeface="Verdana"/>
                <a:sym typeface="Verdana"/>
              </a:rPr>
              <a:t>предоставляются</a:t>
            </a:r>
          </a:p>
        </p:txBody>
      </p:sp>
      <p:sp>
        <p:nvSpPr>
          <p:cNvPr id="6" name="Google Shape;90;p1">
            <a:extLst>
              <a:ext uri="{FF2B5EF4-FFF2-40B4-BE49-F238E27FC236}">
                <a16:creationId xmlns:a16="http://schemas.microsoft.com/office/drawing/2014/main" id="{1723585C-90F3-5B66-2BB2-B9333E5DAB84}"/>
              </a:ext>
            </a:extLst>
          </p:cNvPr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sz="55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" name="Google Shape;90;p1">
            <a:extLst>
              <a:ext uri="{FF2B5EF4-FFF2-40B4-BE49-F238E27FC236}">
                <a16:creationId xmlns:a16="http://schemas.microsoft.com/office/drawing/2014/main" id="{65F09C95-9CFD-3101-CE49-00C5B4DEB9F7}"/>
              </a:ext>
            </a:extLst>
          </p:cNvPr>
          <p:cNvSpPr/>
          <p:nvPr/>
        </p:nvSpPr>
        <p:spPr>
          <a:xfrm>
            <a:off x="1050925" y="4381562"/>
            <a:ext cx="14162161" cy="11110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5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Органами управления образованием:</a:t>
            </a:r>
          </a:p>
          <a:p>
            <a:pPr marL="685800" lvl="0" indent="-6858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5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детям-сиротам, детям, оставшимся без попечителей родителей</a:t>
            </a:r>
          </a:p>
          <a:p>
            <a:pPr lvl="0">
              <a:spcAft>
                <a:spcPts val="1800"/>
              </a:spcAft>
            </a:pP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 </a:t>
            </a:r>
          </a:p>
          <a:p>
            <a:pPr lvl="0">
              <a:spcAft>
                <a:spcPts val="1800"/>
              </a:spcAft>
            </a:pPr>
            <a:r>
              <a:rPr lang="ru-RU" sz="5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Органами социальной защиты населения:</a:t>
            </a:r>
          </a:p>
          <a:p>
            <a:pPr marL="685800" indent="-6858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5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детям из семей, находящимся</a:t>
            </a:r>
            <a:br>
              <a:rPr lang="ru-RU" sz="5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5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социально опасном положении, </a:t>
            </a:r>
          </a:p>
          <a:p>
            <a:pPr marL="685800" lvl="0" indent="-6858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5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детям из малоимущих семей, </a:t>
            </a:r>
          </a:p>
          <a:p>
            <a:pPr marL="685800" lvl="0" indent="-6858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54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детям участников СВО.</a:t>
            </a:r>
          </a:p>
          <a:p>
            <a:pPr>
              <a:spcAft>
                <a:spcPts val="1800"/>
              </a:spcAft>
            </a:pPr>
            <a:endParaRPr lang="ru-RU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053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339F1D60-A3BE-4337-A514-833AEEA1C85F}"/>
              </a:ext>
            </a:extLst>
          </p:cNvPr>
          <p:cNvGrpSpPr/>
          <p:nvPr/>
        </p:nvGrpSpPr>
        <p:grpSpPr>
          <a:xfrm>
            <a:off x="-2" y="-2"/>
            <a:ext cx="16022341" cy="15999775"/>
            <a:chOff x="-2" y="-2"/>
            <a:chExt cx="16022341" cy="15999775"/>
          </a:xfrm>
        </p:grpSpPr>
        <p:grpSp>
          <p:nvGrpSpPr>
            <p:cNvPr id="13" name="Группа 12">
              <a:extLst>
                <a:ext uri="{FF2B5EF4-FFF2-40B4-BE49-F238E27FC236}">
                  <a16:creationId xmlns:a16="http://schemas.microsoft.com/office/drawing/2014/main" id="{E392ACF2-0D18-4F52-99FD-C451ECD7CD17}"/>
                </a:ext>
              </a:extLst>
            </p:cNvPr>
            <p:cNvGrpSpPr/>
            <p:nvPr/>
          </p:nvGrpSpPr>
          <p:grpSpPr>
            <a:xfrm>
              <a:off x="-2" y="-2"/>
              <a:ext cx="15998827" cy="15998827"/>
              <a:chOff x="-2" y="-2"/>
              <a:chExt cx="15998827" cy="15998827"/>
            </a:xfrm>
          </p:grpSpPr>
          <p:sp>
            <p:nvSpPr>
              <p:cNvPr id="16" name="Google Shape;89;p1">
                <a:extLst>
                  <a:ext uri="{FF2B5EF4-FFF2-40B4-BE49-F238E27FC236}">
                    <a16:creationId xmlns:a16="http://schemas.microsoft.com/office/drawing/2014/main" id="{8B075789-A887-47CB-9CA6-B09BD6AB503B}"/>
                  </a:ext>
                </a:extLst>
              </p:cNvPr>
              <p:cNvSpPr/>
              <p:nvPr/>
            </p:nvSpPr>
            <p:spPr>
              <a:xfrm>
                <a:off x="-2" y="-2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pic>
            <p:nvPicPr>
              <p:cNvPr id="17" name="Google Shape;113;p3">
                <a:extLst>
                  <a:ext uri="{FF2B5EF4-FFF2-40B4-BE49-F238E27FC236}">
                    <a16:creationId xmlns:a16="http://schemas.microsoft.com/office/drawing/2014/main" id="{26081996-6E1F-415D-914C-9E391F837687}"/>
                  </a:ext>
                </a:extLst>
              </p:cNvPr>
              <p:cNvPicPr preferRelativeResize="0"/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 rot="5400000">
                <a:off x="1586901" y="12126994"/>
                <a:ext cx="2069440" cy="314057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4" name="Google Shape;93;p2">
              <a:extLst>
                <a:ext uri="{FF2B5EF4-FFF2-40B4-BE49-F238E27FC236}">
                  <a16:creationId xmlns:a16="http://schemas.microsoft.com/office/drawing/2014/main" id="{19A1D36F-68BC-4B10-A291-BE197F34CD7C}"/>
                </a:ext>
              </a:extLst>
            </p:cNvPr>
            <p:cNvSpPr/>
            <p:nvPr/>
          </p:nvSpPr>
          <p:spPr>
            <a:xfrm>
              <a:off x="14826005" y="14803439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91;p2">
              <a:extLst>
                <a:ext uri="{FF2B5EF4-FFF2-40B4-BE49-F238E27FC236}">
                  <a16:creationId xmlns:a16="http://schemas.microsoft.com/office/drawing/2014/main" id="{798C4EE1-BEF7-4E88-B625-666E06FDDF24}"/>
                </a:ext>
              </a:extLst>
            </p:cNvPr>
            <p:cNvSpPr txBox="1"/>
            <p:nvPr/>
          </p:nvSpPr>
          <p:spPr>
            <a:xfrm>
              <a:off x="1016068" y="15221420"/>
              <a:ext cx="3175839" cy="4770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25" tIns="45700" rIns="91425" bIns="45700" anchor="b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US" sz="2500" b="0" i="0" u="none" strike="noStrike" cap="none" dirty="0">
                  <a:solidFill>
                    <a:schemeClr val="bg2">
                      <a:alpha val="50000"/>
                    </a:schemeClr>
                  </a:solidFill>
                  <a:latin typeface="Verdana"/>
                  <a:ea typeface="Verdana"/>
                  <a:cs typeface="Verdana"/>
                  <a:sym typeface="Verdana"/>
                </a:rPr>
                <a:t>minobr.donland.ru</a:t>
              </a:r>
              <a:endParaRPr sz="2500" b="0" i="0" u="none" strike="noStrike" cap="none" dirty="0">
                <a:solidFill>
                  <a:schemeClr val="bg2">
                    <a:alpha val="50000"/>
                  </a:schemeClr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90" name="Google Shape;90;p1"/>
          <p:cNvSpPr/>
          <p:nvPr/>
        </p:nvSpPr>
        <p:spPr>
          <a:xfrm>
            <a:off x="910562" y="779831"/>
            <a:ext cx="14021798" cy="3323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Полезно?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Поделись!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Google Shape;90;p1">
            <a:extLst>
              <a:ext uri="{FF2B5EF4-FFF2-40B4-BE49-F238E27FC236}">
                <a16:creationId xmlns:a16="http://schemas.microsoft.com/office/drawing/2014/main" id="{D8DC1307-9335-F6B3-7A97-A90B556AD1F9}"/>
              </a:ext>
            </a:extLst>
          </p:cNvPr>
          <p:cNvSpPr/>
          <p:nvPr/>
        </p:nvSpPr>
        <p:spPr>
          <a:xfrm>
            <a:off x="1016068" y="8653501"/>
            <a:ext cx="12308046" cy="3708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spcAft>
                <a:spcPts val="1800"/>
              </a:spcAft>
            </a:pPr>
            <a: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Подробная информация</a:t>
            </a:r>
            <a:b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  <a:t>на сайте минобразования Ростовской области в разделе </a:t>
            </a:r>
            <a:b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5500" dirty="0">
                <a:latin typeface="Verdana" pitchFamily="34" charset="0"/>
                <a:ea typeface="Verdana" pitchFamily="34" charset="0"/>
                <a:cs typeface="Verdana" pitchFamily="34" charset="0"/>
              </a:rPr>
              <a:t>«Отдых и оздоровление»</a:t>
            </a:r>
          </a:p>
        </p:txBody>
      </p:sp>
    </p:spTree>
    <p:extLst>
      <p:ext uri="{BB962C8B-B14F-4D97-AF65-F5344CB8AC3E}">
        <p14:creationId xmlns:p14="http://schemas.microsoft.com/office/powerpoint/2010/main" val="7816181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инОбр">
      <a:dk1>
        <a:srgbClr val="000000"/>
      </a:dk1>
      <a:lt1>
        <a:srgbClr val="FFFFFF"/>
      </a:lt1>
      <a:dk2>
        <a:srgbClr val="505A78"/>
      </a:dk2>
      <a:lt2>
        <a:srgbClr val="EBEBF0"/>
      </a:lt2>
      <a:accent1>
        <a:srgbClr val="64BDE1"/>
      </a:accent1>
      <a:accent2>
        <a:srgbClr val="008BBF"/>
      </a:accent2>
      <a:accent3>
        <a:srgbClr val="D9D9E3"/>
      </a:accent3>
      <a:accent4>
        <a:srgbClr val="677399"/>
      </a:accent4>
      <a:accent5>
        <a:srgbClr val="8FCFE9"/>
      </a:accent5>
      <a:accent6>
        <a:srgbClr val="DC5050"/>
      </a:accent6>
      <a:hlink>
        <a:srgbClr val="3C4155"/>
      </a:hlink>
      <a:folHlink>
        <a:srgbClr val="DC505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2623</TotalTime>
  <Words>981</Words>
  <Application>Microsoft Office PowerPoint</Application>
  <PresentationFormat>Произвольный</PresentationFormat>
  <Paragraphs>150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RePack by Diakov</dc:creator>
  <cp:lastModifiedBy>User</cp:lastModifiedBy>
  <cp:revision>113</cp:revision>
  <dcterms:created xsi:type="dcterms:W3CDTF">2020-07-15T10:46:35Z</dcterms:created>
  <dcterms:modified xsi:type="dcterms:W3CDTF">2025-05-05T18:35:02Z</dcterms:modified>
</cp:coreProperties>
</file>